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59" r:id="rId4"/>
    <p:sldId id="260" r:id="rId5"/>
    <p:sldId id="262" r:id="rId6"/>
    <p:sldId id="261" r:id="rId7"/>
    <p:sldId id="263" r:id="rId8"/>
    <p:sldId id="264" r:id="rId9"/>
    <p:sldId id="266" r:id="rId10"/>
    <p:sldId id="267" r:id="rId11"/>
    <p:sldId id="268" r:id="rId12"/>
    <p:sldId id="269" r:id="rId13"/>
    <p:sldId id="270"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59" autoAdjust="0"/>
    <p:restoredTop sz="94660"/>
  </p:normalViewPr>
  <p:slideViewPr>
    <p:cSldViewPr snapToGrid="0">
      <p:cViewPr varScale="1">
        <p:scale>
          <a:sx n="109" d="100"/>
          <a:sy n="109" d="100"/>
        </p:scale>
        <p:origin x="44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ED14C5-C667-4F77-8CF9-99A95668093A}" type="datetimeFigureOut">
              <a:rPr lang="en-GB" smtClean="0"/>
              <a:t>21/05/2021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C29772-3AAE-43C7-9E57-E720DB555059}" type="slidenum">
              <a:rPr lang="en-GB" smtClean="0"/>
              <a:t>‹#›</a:t>
            </a:fld>
            <a:endParaRPr lang="en-GB"/>
          </a:p>
        </p:txBody>
      </p:sp>
    </p:spTree>
    <p:extLst>
      <p:ext uri="{BB962C8B-B14F-4D97-AF65-F5344CB8AC3E}">
        <p14:creationId xmlns:p14="http://schemas.microsoft.com/office/powerpoint/2010/main" val="1969626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https://www.youtube.com/watch?v=vAuv0HujFbc </a:t>
            </a:r>
          </a:p>
          <a:p>
            <a:r>
              <a:rPr lang="en-GB" dirty="0" smtClean="0"/>
              <a:t>https://www.youtube.com/watch?v=u399XmkjeXo (what is ethics video) </a:t>
            </a:r>
            <a:endParaRPr lang="en-GB" dirty="0"/>
          </a:p>
        </p:txBody>
      </p:sp>
      <p:sp>
        <p:nvSpPr>
          <p:cNvPr id="4" name="Slide Number Placeholder 3"/>
          <p:cNvSpPr>
            <a:spLocks noGrp="1"/>
          </p:cNvSpPr>
          <p:nvPr>
            <p:ph type="sldNum" sz="quarter" idx="10"/>
          </p:nvPr>
        </p:nvSpPr>
        <p:spPr/>
        <p:txBody>
          <a:bodyPr/>
          <a:lstStyle/>
          <a:p>
            <a:fld id="{38C29772-3AAE-43C7-9E57-E720DB555059}" type="slidenum">
              <a:rPr lang="en-GB" smtClean="0"/>
              <a:t>1</a:t>
            </a:fld>
            <a:endParaRPr lang="en-GB"/>
          </a:p>
        </p:txBody>
      </p:sp>
    </p:spTree>
    <p:extLst>
      <p:ext uri="{BB962C8B-B14F-4D97-AF65-F5344CB8AC3E}">
        <p14:creationId xmlns:p14="http://schemas.microsoft.com/office/powerpoint/2010/main" val="3894263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smtClean="0"/>
              <a:t>The normative ethicist </a:t>
            </a:r>
            <a:r>
              <a:rPr lang="en-GB" dirty="0" smtClean="0"/>
              <a:t>is like a referee interested in the rules governing play. What interests him is the general theories that govern our moral behaviour; how do we work out what is right and what is wrong?</a:t>
            </a:r>
          </a:p>
          <a:p>
            <a:r>
              <a:rPr lang="en-GB" b="1" u="sng" dirty="0" smtClean="0"/>
              <a:t>The </a:t>
            </a:r>
            <a:r>
              <a:rPr lang="en-GB" b="1" u="sng" dirty="0" err="1" smtClean="0"/>
              <a:t>metaethicist</a:t>
            </a:r>
            <a:r>
              <a:rPr lang="en-GB" b="1" u="sng" dirty="0" smtClean="0"/>
              <a:t> </a:t>
            </a:r>
            <a:r>
              <a:rPr lang="en-GB" dirty="0" smtClean="0"/>
              <a:t>is like a football commentator. What interests her is how the very practice of ethics works. For example, the </a:t>
            </a:r>
            <a:r>
              <a:rPr lang="en-GB" dirty="0" err="1" smtClean="0"/>
              <a:t>metaethicist</a:t>
            </a:r>
            <a:r>
              <a:rPr lang="en-GB" dirty="0" smtClean="0"/>
              <a:t> might discuss how people use moral language; or comment on the psychology of immoral people; or ask whether moral properties exist.</a:t>
            </a:r>
          </a:p>
          <a:p>
            <a:r>
              <a:rPr lang="en-GB" dirty="0" smtClean="0"/>
              <a:t>The </a:t>
            </a:r>
            <a:r>
              <a:rPr lang="en-GB" b="1" u="sng" dirty="0" smtClean="0"/>
              <a:t>Applied Ethicists </a:t>
            </a:r>
            <a:r>
              <a:rPr lang="en-GB" dirty="0" smtClean="0"/>
              <a:t>are like the players. They “get their hands [or feet] dirty”. They take the general rules of normative ethics and “play” under them. What interests them is how we should act in specific areas. For example, how should we deal with issues like meat-eating, euthanasia or stealing?</a:t>
            </a:r>
          </a:p>
          <a:p>
            <a:endParaRPr lang="en-GB" dirty="0"/>
          </a:p>
        </p:txBody>
      </p:sp>
      <p:sp>
        <p:nvSpPr>
          <p:cNvPr id="4" name="Slide Number Placeholder 3"/>
          <p:cNvSpPr>
            <a:spLocks noGrp="1"/>
          </p:cNvSpPr>
          <p:nvPr>
            <p:ph type="sldNum" sz="quarter" idx="10"/>
          </p:nvPr>
        </p:nvSpPr>
        <p:spPr/>
        <p:txBody>
          <a:bodyPr/>
          <a:lstStyle/>
          <a:p>
            <a:fld id="{38C29772-3AAE-43C7-9E57-E720DB555059}" type="slidenum">
              <a:rPr lang="en-GB" smtClean="0"/>
              <a:t>2</a:t>
            </a:fld>
            <a:endParaRPr lang="en-GB"/>
          </a:p>
        </p:txBody>
      </p:sp>
    </p:spTree>
    <p:extLst>
      <p:ext uri="{BB962C8B-B14F-4D97-AF65-F5344CB8AC3E}">
        <p14:creationId xmlns:p14="http://schemas.microsoft.com/office/powerpoint/2010/main" val="476662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https://www.youtube.com/watch?v=Qz2huupssgM </a:t>
            </a:r>
          </a:p>
          <a:p>
            <a:endParaRPr lang="en-GB" dirty="0"/>
          </a:p>
        </p:txBody>
      </p:sp>
      <p:sp>
        <p:nvSpPr>
          <p:cNvPr id="4" name="Slide Number Placeholder 3"/>
          <p:cNvSpPr>
            <a:spLocks noGrp="1"/>
          </p:cNvSpPr>
          <p:nvPr>
            <p:ph type="sldNum" sz="quarter" idx="10"/>
          </p:nvPr>
        </p:nvSpPr>
        <p:spPr/>
        <p:txBody>
          <a:bodyPr/>
          <a:lstStyle/>
          <a:p>
            <a:fld id="{38C29772-3AAE-43C7-9E57-E720DB555059}" type="slidenum">
              <a:rPr lang="en-GB" smtClean="0"/>
              <a:t>4</a:t>
            </a:fld>
            <a:endParaRPr lang="en-GB"/>
          </a:p>
        </p:txBody>
      </p:sp>
    </p:spTree>
    <p:extLst>
      <p:ext uri="{BB962C8B-B14F-4D97-AF65-F5344CB8AC3E}">
        <p14:creationId xmlns:p14="http://schemas.microsoft.com/office/powerpoint/2010/main" val="131418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https://www.youtube.com/watch?v=DtRhrfhP5b4  </a:t>
            </a:r>
            <a:endParaRPr lang="en-GB" dirty="0"/>
          </a:p>
        </p:txBody>
      </p:sp>
      <p:sp>
        <p:nvSpPr>
          <p:cNvPr id="4" name="Slide Number Placeholder 3"/>
          <p:cNvSpPr>
            <a:spLocks noGrp="1"/>
          </p:cNvSpPr>
          <p:nvPr>
            <p:ph type="sldNum" sz="quarter" idx="10"/>
          </p:nvPr>
        </p:nvSpPr>
        <p:spPr/>
        <p:txBody>
          <a:bodyPr/>
          <a:lstStyle/>
          <a:p>
            <a:fld id="{38C29772-3AAE-43C7-9E57-E720DB555059}" type="slidenum">
              <a:rPr lang="en-GB" smtClean="0"/>
              <a:t>5</a:t>
            </a:fld>
            <a:endParaRPr lang="en-GB"/>
          </a:p>
        </p:txBody>
      </p:sp>
    </p:spTree>
    <p:extLst>
      <p:ext uri="{BB962C8B-B14F-4D97-AF65-F5344CB8AC3E}">
        <p14:creationId xmlns:p14="http://schemas.microsoft.com/office/powerpoint/2010/main" val="1490708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https://www.youtube.com/watch?v=-a739VjqdSI  </a:t>
            </a:r>
            <a:endParaRPr lang="en-GB" dirty="0"/>
          </a:p>
        </p:txBody>
      </p:sp>
      <p:sp>
        <p:nvSpPr>
          <p:cNvPr id="4" name="Slide Number Placeholder 3"/>
          <p:cNvSpPr>
            <a:spLocks noGrp="1"/>
          </p:cNvSpPr>
          <p:nvPr>
            <p:ph type="sldNum" sz="quarter" idx="10"/>
          </p:nvPr>
        </p:nvSpPr>
        <p:spPr/>
        <p:txBody>
          <a:bodyPr/>
          <a:lstStyle/>
          <a:p>
            <a:fld id="{38C29772-3AAE-43C7-9E57-E720DB555059}" type="slidenum">
              <a:rPr lang="en-GB" smtClean="0"/>
              <a:t>14</a:t>
            </a:fld>
            <a:endParaRPr lang="en-GB"/>
          </a:p>
        </p:txBody>
      </p:sp>
    </p:spTree>
    <p:extLst>
      <p:ext uri="{BB962C8B-B14F-4D97-AF65-F5344CB8AC3E}">
        <p14:creationId xmlns:p14="http://schemas.microsoft.com/office/powerpoint/2010/main" val="261317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4FA3371-25C0-4D88-A83A-0C82461C9FDC}" type="datetimeFigureOut">
              <a:rPr lang="en-GB" smtClean="0"/>
              <a:t>21/05/2021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503DB9-0A85-4136-BB99-20FE9F27C0B2}" type="slidenum">
              <a:rPr lang="en-GB" smtClean="0"/>
              <a:t>‹#›</a:t>
            </a:fld>
            <a:endParaRPr lang="en-GB"/>
          </a:p>
        </p:txBody>
      </p:sp>
    </p:spTree>
    <p:extLst>
      <p:ext uri="{BB962C8B-B14F-4D97-AF65-F5344CB8AC3E}">
        <p14:creationId xmlns:p14="http://schemas.microsoft.com/office/powerpoint/2010/main" val="984881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4FA3371-25C0-4D88-A83A-0C82461C9FDC}" type="datetimeFigureOut">
              <a:rPr lang="en-GB" smtClean="0"/>
              <a:t>21/05/2021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503DB9-0A85-4136-BB99-20FE9F27C0B2}" type="slidenum">
              <a:rPr lang="en-GB" smtClean="0"/>
              <a:t>‹#›</a:t>
            </a:fld>
            <a:endParaRPr lang="en-GB"/>
          </a:p>
        </p:txBody>
      </p:sp>
    </p:spTree>
    <p:extLst>
      <p:ext uri="{BB962C8B-B14F-4D97-AF65-F5344CB8AC3E}">
        <p14:creationId xmlns:p14="http://schemas.microsoft.com/office/powerpoint/2010/main" val="3546935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4FA3371-25C0-4D88-A83A-0C82461C9FDC}" type="datetimeFigureOut">
              <a:rPr lang="en-GB" smtClean="0"/>
              <a:t>21/05/2021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503DB9-0A85-4136-BB99-20FE9F27C0B2}" type="slidenum">
              <a:rPr lang="en-GB" smtClean="0"/>
              <a:t>‹#›</a:t>
            </a:fld>
            <a:endParaRPr lang="en-GB"/>
          </a:p>
        </p:txBody>
      </p:sp>
    </p:spTree>
    <p:extLst>
      <p:ext uri="{BB962C8B-B14F-4D97-AF65-F5344CB8AC3E}">
        <p14:creationId xmlns:p14="http://schemas.microsoft.com/office/powerpoint/2010/main" val="3166511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4FA3371-25C0-4D88-A83A-0C82461C9FDC}" type="datetimeFigureOut">
              <a:rPr lang="en-GB" smtClean="0"/>
              <a:t>21/05/2021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503DB9-0A85-4136-BB99-20FE9F27C0B2}" type="slidenum">
              <a:rPr lang="en-GB" smtClean="0"/>
              <a:t>‹#›</a:t>
            </a:fld>
            <a:endParaRPr lang="en-GB"/>
          </a:p>
        </p:txBody>
      </p:sp>
    </p:spTree>
    <p:extLst>
      <p:ext uri="{BB962C8B-B14F-4D97-AF65-F5344CB8AC3E}">
        <p14:creationId xmlns:p14="http://schemas.microsoft.com/office/powerpoint/2010/main" val="2438370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4FA3371-25C0-4D88-A83A-0C82461C9FDC}" type="datetimeFigureOut">
              <a:rPr lang="en-GB" smtClean="0"/>
              <a:t>21/05/2021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503DB9-0A85-4136-BB99-20FE9F27C0B2}" type="slidenum">
              <a:rPr lang="en-GB" smtClean="0"/>
              <a:t>‹#›</a:t>
            </a:fld>
            <a:endParaRPr lang="en-GB"/>
          </a:p>
        </p:txBody>
      </p:sp>
    </p:spTree>
    <p:extLst>
      <p:ext uri="{BB962C8B-B14F-4D97-AF65-F5344CB8AC3E}">
        <p14:creationId xmlns:p14="http://schemas.microsoft.com/office/powerpoint/2010/main" val="3541854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4FA3371-25C0-4D88-A83A-0C82461C9FDC}" type="datetimeFigureOut">
              <a:rPr lang="en-GB" smtClean="0"/>
              <a:t>21/05/2021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503DB9-0A85-4136-BB99-20FE9F27C0B2}" type="slidenum">
              <a:rPr lang="en-GB" smtClean="0"/>
              <a:t>‹#›</a:t>
            </a:fld>
            <a:endParaRPr lang="en-GB"/>
          </a:p>
        </p:txBody>
      </p:sp>
    </p:spTree>
    <p:extLst>
      <p:ext uri="{BB962C8B-B14F-4D97-AF65-F5344CB8AC3E}">
        <p14:creationId xmlns:p14="http://schemas.microsoft.com/office/powerpoint/2010/main" val="2412572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4FA3371-25C0-4D88-A83A-0C82461C9FDC}" type="datetimeFigureOut">
              <a:rPr lang="en-GB" smtClean="0"/>
              <a:t>21/05/2021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E503DB9-0A85-4136-BB99-20FE9F27C0B2}" type="slidenum">
              <a:rPr lang="en-GB" smtClean="0"/>
              <a:t>‹#›</a:t>
            </a:fld>
            <a:endParaRPr lang="en-GB"/>
          </a:p>
        </p:txBody>
      </p:sp>
    </p:spTree>
    <p:extLst>
      <p:ext uri="{BB962C8B-B14F-4D97-AF65-F5344CB8AC3E}">
        <p14:creationId xmlns:p14="http://schemas.microsoft.com/office/powerpoint/2010/main" val="2828286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4FA3371-25C0-4D88-A83A-0C82461C9FDC}" type="datetimeFigureOut">
              <a:rPr lang="en-GB" smtClean="0"/>
              <a:t>21/05/2021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E503DB9-0A85-4136-BB99-20FE9F27C0B2}" type="slidenum">
              <a:rPr lang="en-GB" smtClean="0"/>
              <a:t>‹#›</a:t>
            </a:fld>
            <a:endParaRPr lang="en-GB"/>
          </a:p>
        </p:txBody>
      </p:sp>
    </p:spTree>
    <p:extLst>
      <p:ext uri="{BB962C8B-B14F-4D97-AF65-F5344CB8AC3E}">
        <p14:creationId xmlns:p14="http://schemas.microsoft.com/office/powerpoint/2010/main" val="3737615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FA3371-25C0-4D88-A83A-0C82461C9FDC}" type="datetimeFigureOut">
              <a:rPr lang="en-GB" smtClean="0"/>
              <a:t>21/05/2021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E503DB9-0A85-4136-BB99-20FE9F27C0B2}" type="slidenum">
              <a:rPr lang="en-GB" smtClean="0"/>
              <a:t>‹#›</a:t>
            </a:fld>
            <a:endParaRPr lang="en-GB"/>
          </a:p>
        </p:txBody>
      </p:sp>
    </p:spTree>
    <p:extLst>
      <p:ext uri="{BB962C8B-B14F-4D97-AF65-F5344CB8AC3E}">
        <p14:creationId xmlns:p14="http://schemas.microsoft.com/office/powerpoint/2010/main" val="2491922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4FA3371-25C0-4D88-A83A-0C82461C9FDC}" type="datetimeFigureOut">
              <a:rPr lang="en-GB" smtClean="0"/>
              <a:t>21/05/2021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503DB9-0A85-4136-BB99-20FE9F27C0B2}" type="slidenum">
              <a:rPr lang="en-GB" smtClean="0"/>
              <a:t>‹#›</a:t>
            </a:fld>
            <a:endParaRPr lang="en-GB"/>
          </a:p>
        </p:txBody>
      </p:sp>
    </p:spTree>
    <p:extLst>
      <p:ext uri="{BB962C8B-B14F-4D97-AF65-F5344CB8AC3E}">
        <p14:creationId xmlns:p14="http://schemas.microsoft.com/office/powerpoint/2010/main" val="1043456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4FA3371-25C0-4D88-A83A-0C82461C9FDC}" type="datetimeFigureOut">
              <a:rPr lang="en-GB" smtClean="0"/>
              <a:t>21/05/2021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503DB9-0A85-4136-BB99-20FE9F27C0B2}" type="slidenum">
              <a:rPr lang="en-GB" smtClean="0"/>
              <a:t>‹#›</a:t>
            </a:fld>
            <a:endParaRPr lang="en-GB"/>
          </a:p>
        </p:txBody>
      </p:sp>
    </p:spTree>
    <p:extLst>
      <p:ext uri="{BB962C8B-B14F-4D97-AF65-F5344CB8AC3E}">
        <p14:creationId xmlns:p14="http://schemas.microsoft.com/office/powerpoint/2010/main" val="4043251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FA3371-25C0-4D88-A83A-0C82461C9FDC}" type="datetimeFigureOut">
              <a:rPr lang="en-GB" smtClean="0"/>
              <a:t>21/05/2021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503DB9-0A85-4136-BB99-20FE9F27C0B2}" type="slidenum">
              <a:rPr lang="en-GB" smtClean="0"/>
              <a:t>‹#›</a:t>
            </a:fld>
            <a:endParaRPr lang="en-GB"/>
          </a:p>
        </p:txBody>
      </p:sp>
    </p:spTree>
    <p:extLst>
      <p:ext uri="{BB962C8B-B14F-4D97-AF65-F5344CB8AC3E}">
        <p14:creationId xmlns:p14="http://schemas.microsoft.com/office/powerpoint/2010/main" val="2425139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mytutor.co.uk/answers/25753/A-Level/Philosophy/What-is-the-difference-between-deontological-and-teleological-ethics-systems/"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12123" y="725214"/>
            <a:ext cx="8008883" cy="83099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GB" sz="4800" u="sng" dirty="0" smtClean="0">
                <a:latin typeface="Arial Rounded MT Bold" panose="020F0704030504030204" pitchFamily="34" charset="0"/>
              </a:rPr>
              <a:t>What is Ethics?</a:t>
            </a:r>
            <a:endParaRPr lang="en-GB" sz="4800" u="sng" dirty="0">
              <a:latin typeface="Arial Rounded MT Bold" panose="020F0704030504030204" pitchFamily="34" charset="0"/>
            </a:endParaRPr>
          </a:p>
        </p:txBody>
      </p:sp>
      <p:pic>
        <p:nvPicPr>
          <p:cNvPr id="5" name="Picture 4"/>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598353" y="1969238"/>
            <a:ext cx="7192031" cy="4121508"/>
          </a:xfrm>
          <a:prstGeom prst="rect">
            <a:avLst/>
          </a:prstGeom>
        </p:spPr>
      </p:pic>
    </p:spTree>
    <p:extLst>
      <p:ext uri="{BB962C8B-B14F-4D97-AF65-F5344CB8AC3E}">
        <p14:creationId xmlns:p14="http://schemas.microsoft.com/office/powerpoint/2010/main" val="19796850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24113" y="2293230"/>
            <a:ext cx="7704137" cy="892175"/>
          </a:xfrm>
          <a:prstGeom prst="rect">
            <a:avLst/>
          </a:prstGeom>
          <a:ln/>
        </p:spPr>
        <p:style>
          <a:lnRef idx="2">
            <a:schemeClr val="accent6"/>
          </a:lnRef>
          <a:fillRef idx="1">
            <a:schemeClr val="lt1"/>
          </a:fillRef>
          <a:effectRef idx="0">
            <a:schemeClr val="accent6"/>
          </a:effectRef>
          <a:fontRef idx="minor">
            <a:schemeClr val="dk1"/>
          </a:fontRef>
        </p:style>
        <p:txBody>
          <a:bodyPr>
            <a:spAutoFit/>
          </a:bodyPr>
          <a:lstStyle/>
          <a:p>
            <a:pPr algn="ctr">
              <a:defRPr/>
            </a:pPr>
            <a:r>
              <a:rPr lang="en-GB" sz="2400" dirty="0">
                <a:latin typeface="Arial Rounded MT Bold" panose="020F0704030504030204" pitchFamily="34" charset="0"/>
              </a:rPr>
              <a:t>It takes an </a:t>
            </a:r>
            <a:r>
              <a:rPr lang="en-GB" sz="2800" b="1" u="sng" dirty="0">
                <a:latin typeface="Arial Rounded MT Bold" panose="020F0704030504030204" pitchFamily="34" charset="0"/>
              </a:rPr>
              <a:t>empirical </a:t>
            </a:r>
            <a:r>
              <a:rPr lang="en-GB" sz="2400" dirty="0">
                <a:latin typeface="Arial Rounded MT Bold" panose="020F0704030504030204" pitchFamily="34" charset="0"/>
              </a:rPr>
              <a:t>approach to ethics. Empirical knowledge is gained through our senses. </a:t>
            </a:r>
          </a:p>
        </p:txBody>
      </p:sp>
      <p:sp>
        <p:nvSpPr>
          <p:cNvPr id="4" name="TextBox 3"/>
          <p:cNvSpPr txBox="1"/>
          <p:nvPr/>
        </p:nvSpPr>
        <p:spPr>
          <a:xfrm>
            <a:off x="2424114" y="333376"/>
            <a:ext cx="7704137" cy="1630363"/>
          </a:xfrm>
          <a:prstGeom prst="rect">
            <a:avLst/>
          </a:prstGeom>
          <a:ln/>
        </p:spPr>
        <p:style>
          <a:lnRef idx="2">
            <a:schemeClr val="accent6"/>
          </a:lnRef>
          <a:fillRef idx="1">
            <a:schemeClr val="lt1"/>
          </a:fillRef>
          <a:effectRef idx="0">
            <a:schemeClr val="accent6"/>
          </a:effectRef>
          <a:fontRef idx="minor">
            <a:schemeClr val="dk1"/>
          </a:fontRef>
        </p:style>
        <p:txBody>
          <a:bodyPr>
            <a:spAutoFit/>
          </a:bodyPr>
          <a:lstStyle/>
          <a:p>
            <a:pPr algn="ctr">
              <a:defRPr/>
            </a:pPr>
            <a:r>
              <a:rPr lang="en-GB" sz="2400" dirty="0">
                <a:latin typeface="Arial Rounded MT Bold" panose="020F0704030504030204" pitchFamily="34" charset="0"/>
              </a:rPr>
              <a:t>Utilitarianism is </a:t>
            </a:r>
            <a:r>
              <a:rPr lang="en-GB" sz="2800" b="1" u="sng" dirty="0">
                <a:latin typeface="Arial Rounded MT Bold" panose="020F0704030504030204" pitchFamily="34" charset="0"/>
              </a:rPr>
              <a:t>A posteriori</a:t>
            </a:r>
            <a:r>
              <a:rPr lang="en-GB" sz="2400" dirty="0">
                <a:latin typeface="Arial Rounded MT Bold" panose="020F0704030504030204" pitchFamily="34" charset="0"/>
              </a:rPr>
              <a:t> - Based on knowledge gained through experience. </a:t>
            </a:r>
          </a:p>
          <a:p>
            <a:pPr algn="ctr">
              <a:defRPr/>
            </a:pPr>
            <a:r>
              <a:rPr lang="en-GB" sz="2400" dirty="0">
                <a:latin typeface="Arial Rounded MT Bold" panose="020F0704030504030204" pitchFamily="34" charset="0"/>
              </a:rPr>
              <a:t>Contrast this to  </a:t>
            </a:r>
            <a:r>
              <a:rPr lang="en-GB" sz="2400" b="1" u="sng" dirty="0">
                <a:latin typeface="Arial Rounded MT Bold" panose="020F0704030504030204" pitchFamily="34" charset="0"/>
              </a:rPr>
              <a:t>A priori- </a:t>
            </a:r>
            <a:r>
              <a:rPr lang="en-GB" sz="2400" dirty="0">
                <a:latin typeface="Arial Rounded MT Bold" panose="020F0704030504030204" pitchFamily="34" charset="0"/>
              </a:rPr>
              <a:t>knowledge gained through logic.</a:t>
            </a:r>
          </a:p>
        </p:txBody>
      </p:sp>
      <p:sp>
        <p:nvSpPr>
          <p:cNvPr id="5" name="TextBox 4"/>
          <p:cNvSpPr txBox="1"/>
          <p:nvPr/>
        </p:nvSpPr>
        <p:spPr>
          <a:xfrm>
            <a:off x="2495550" y="3789363"/>
            <a:ext cx="7704138" cy="2000250"/>
          </a:xfrm>
          <a:prstGeom prst="rect">
            <a:avLst/>
          </a:prstGeom>
          <a:ln/>
        </p:spPr>
        <p:style>
          <a:lnRef idx="2">
            <a:schemeClr val="accent6"/>
          </a:lnRef>
          <a:fillRef idx="1">
            <a:schemeClr val="lt1"/>
          </a:fillRef>
          <a:effectRef idx="0">
            <a:schemeClr val="accent6"/>
          </a:effectRef>
          <a:fontRef idx="minor">
            <a:schemeClr val="dk1"/>
          </a:fontRef>
        </p:style>
        <p:txBody>
          <a:bodyPr>
            <a:spAutoFit/>
          </a:bodyPr>
          <a:lstStyle/>
          <a:p>
            <a:pPr algn="ctr">
              <a:defRPr/>
            </a:pPr>
            <a:r>
              <a:rPr lang="en-GB" sz="2400" dirty="0">
                <a:latin typeface="Arial Rounded MT Bold" panose="020F0704030504030204" pitchFamily="34" charset="0"/>
              </a:rPr>
              <a:t>It is </a:t>
            </a:r>
            <a:r>
              <a:rPr lang="en-GB" sz="2800" b="1" u="sng" dirty="0">
                <a:latin typeface="Arial Rounded MT Bold" panose="020F0704030504030204" pitchFamily="34" charset="0"/>
              </a:rPr>
              <a:t>teleological</a:t>
            </a:r>
            <a:r>
              <a:rPr lang="en-GB" sz="2400" dirty="0">
                <a:latin typeface="Arial Rounded MT Bold" panose="020F0704030504030204" pitchFamily="34" charset="0"/>
              </a:rPr>
              <a:t>. Telos = “purpose” or “end”. </a:t>
            </a:r>
          </a:p>
          <a:p>
            <a:pPr algn="ctr">
              <a:defRPr/>
            </a:pPr>
            <a:endParaRPr lang="en-GB" sz="2400" dirty="0">
              <a:latin typeface="Arial Rounded MT Bold" panose="020F0704030504030204" pitchFamily="34" charset="0"/>
            </a:endParaRPr>
          </a:p>
          <a:p>
            <a:pPr algn="ctr">
              <a:defRPr/>
            </a:pPr>
            <a:r>
              <a:rPr lang="en-GB" sz="2400" dirty="0">
                <a:latin typeface="Arial Rounded MT Bold" panose="020F0704030504030204" pitchFamily="34" charset="0"/>
              </a:rPr>
              <a:t>For a teleological thinker the end will justify the means. The rightness of an action is decided by the end result of the action. </a:t>
            </a:r>
          </a:p>
        </p:txBody>
      </p:sp>
    </p:spTree>
    <p:extLst>
      <p:ext uri="{BB962C8B-B14F-4D97-AF65-F5344CB8AC3E}">
        <p14:creationId xmlns:p14="http://schemas.microsoft.com/office/powerpoint/2010/main" val="40399771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24114" y="404814"/>
            <a:ext cx="7704137" cy="769937"/>
          </a:xfrm>
          <a:prstGeom prst="rect">
            <a:avLst/>
          </a:prstGeom>
          <a:ln/>
        </p:spPr>
        <p:style>
          <a:lnRef idx="2">
            <a:schemeClr val="accent6"/>
          </a:lnRef>
          <a:fillRef idx="1">
            <a:schemeClr val="lt1"/>
          </a:fillRef>
          <a:effectRef idx="0">
            <a:schemeClr val="accent6"/>
          </a:effectRef>
          <a:fontRef idx="minor">
            <a:schemeClr val="dk1"/>
          </a:fontRef>
        </p:style>
        <p:txBody>
          <a:bodyPr>
            <a:spAutoFit/>
          </a:bodyPr>
          <a:lstStyle/>
          <a:p>
            <a:pPr algn="ctr">
              <a:defRPr/>
            </a:pPr>
            <a:r>
              <a:rPr lang="en-GB" sz="4400" u="sng" dirty="0">
                <a:latin typeface="Arial Rounded MT Bold" panose="020F0704030504030204" pitchFamily="34" charset="0"/>
              </a:rPr>
              <a:t>Basic Utilitarianism</a:t>
            </a:r>
          </a:p>
        </p:txBody>
      </p:sp>
      <p:sp>
        <p:nvSpPr>
          <p:cNvPr id="3" name="TextBox 2"/>
          <p:cNvSpPr txBox="1"/>
          <p:nvPr/>
        </p:nvSpPr>
        <p:spPr>
          <a:xfrm>
            <a:off x="2550722" y="4433308"/>
            <a:ext cx="7704137" cy="1384995"/>
          </a:xfrm>
          <a:prstGeom prst="rect">
            <a:avLst/>
          </a:prstGeom>
          <a:ln/>
        </p:spPr>
        <p:style>
          <a:lnRef idx="2">
            <a:schemeClr val="accent6"/>
          </a:lnRef>
          <a:fillRef idx="1">
            <a:schemeClr val="lt1"/>
          </a:fillRef>
          <a:effectRef idx="0">
            <a:schemeClr val="accent6"/>
          </a:effectRef>
          <a:fontRef idx="minor">
            <a:schemeClr val="dk1"/>
          </a:fontRef>
        </p:style>
        <p:txBody>
          <a:bodyPr>
            <a:spAutoFit/>
          </a:bodyPr>
          <a:lstStyle/>
          <a:p>
            <a:pPr algn="ctr">
              <a:defRPr/>
            </a:pPr>
            <a:r>
              <a:rPr lang="en-GB" sz="2800" dirty="0">
                <a:latin typeface="Arial Rounded MT Bold" panose="020F0704030504030204" pitchFamily="34" charset="0"/>
              </a:rPr>
              <a:t>Disagreement in the details is what has lead to the different branches of Utilitarianism. </a:t>
            </a:r>
          </a:p>
        </p:txBody>
      </p:sp>
      <p:sp>
        <p:nvSpPr>
          <p:cNvPr id="4" name="TextBox 3"/>
          <p:cNvSpPr txBox="1"/>
          <p:nvPr/>
        </p:nvSpPr>
        <p:spPr>
          <a:xfrm>
            <a:off x="2448945" y="1703274"/>
            <a:ext cx="7704137" cy="893763"/>
          </a:xfrm>
          <a:prstGeom prst="rect">
            <a:avLst/>
          </a:prstGeom>
          <a:ln/>
        </p:spPr>
        <p:style>
          <a:lnRef idx="2">
            <a:schemeClr val="accent6"/>
          </a:lnRef>
          <a:fillRef idx="1">
            <a:schemeClr val="lt1"/>
          </a:fillRef>
          <a:effectRef idx="0">
            <a:schemeClr val="accent6"/>
          </a:effectRef>
          <a:fontRef idx="minor">
            <a:schemeClr val="dk1"/>
          </a:fontRef>
        </p:style>
        <p:txBody>
          <a:bodyPr>
            <a:spAutoFit/>
          </a:bodyPr>
          <a:lstStyle/>
          <a:p>
            <a:pPr algn="ctr">
              <a:defRPr/>
            </a:pPr>
            <a:r>
              <a:rPr lang="en-GB" sz="2800" b="1" u="sng" dirty="0">
                <a:latin typeface="Arial Rounded MT Bold" panose="020F0704030504030204" pitchFamily="34" charset="0"/>
              </a:rPr>
              <a:t>Goodness</a:t>
            </a:r>
            <a:r>
              <a:rPr lang="en-GB" sz="2400" dirty="0">
                <a:latin typeface="Arial Rounded MT Bold" panose="020F0704030504030204" pitchFamily="34" charset="0"/>
              </a:rPr>
              <a:t> and </a:t>
            </a:r>
            <a:r>
              <a:rPr lang="en-GB" sz="2800" b="1" u="sng" dirty="0">
                <a:latin typeface="Arial Rounded MT Bold" panose="020F0704030504030204" pitchFamily="34" charset="0"/>
              </a:rPr>
              <a:t>Rightness</a:t>
            </a:r>
            <a:r>
              <a:rPr lang="en-GB" sz="2400" b="1" dirty="0">
                <a:latin typeface="Arial Rounded MT Bold" panose="020F0704030504030204" pitchFamily="34" charset="0"/>
              </a:rPr>
              <a:t> </a:t>
            </a:r>
            <a:r>
              <a:rPr lang="en-GB" sz="2400" dirty="0">
                <a:latin typeface="Arial Rounded MT Bold" panose="020F0704030504030204" pitchFamily="34" charset="0"/>
              </a:rPr>
              <a:t>based on human experience. </a:t>
            </a:r>
          </a:p>
        </p:txBody>
      </p:sp>
      <p:sp>
        <p:nvSpPr>
          <p:cNvPr id="5" name="TextBox 4"/>
          <p:cNvSpPr txBox="1"/>
          <p:nvPr/>
        </p:nvSpPr>
        <p:spPr>
          <a:xfrm>
            <a:off x="2448945" y="3253562"/>
            <a:ext cx="7704138" cy="523220"/>
          </a:xfrm>
          <a:prstGeom prst="rect">
            <a:avLst/>
          </a:prstGeom>
          <a:ln/>
        </p:spPr>
        <p:style>
          <a:lnRef idx="2">
            <a:schemeClr val="accent6"/>
          </a:lnRef>
          <a:fillRef idx="1">
            <a:schemeClr val="lt1"/>
          </a:fillRef>
          <a:effectRef idx="0">
            <a:schemeClr val="accent6"/>
          </a:effectRef>
          <a:fontRef idx="minor">
            <a:schemeClr val="dk1"/>
          </a:fontRef>
        </p:style>
        <p:txBody>
          <a:bodyPr>
            <a:spAutoFit/>
          </a:bodyPr>
          <a:lstStyle/>
          <a:p>
            <a:pPr algn="ctr">
              <a:defRPr/>
            </a:pPr>
            <a:r>
              <a:rPr lang="en-GB" sz="2800" dirty="0">
                <a:latin typeface="Arial Rounded MT Bold" panose="020F0704030504030204" pitchFamily="34" charset="0"/>
              </a:rPr>
              <a:t>Hence it is </a:t>
            </a:r>
            <a:r>
              <a:rPr lang="en-GB" sz="2800" b="1" u="sng" dirty="0">
                <a:latin typeface="Arial Rounded MT Bold" panose="020F0704030504030204" pitchFamily="34" charset="0"/>
              </a:rPr>
              <a:t>a posteriori </a:t>
            </a:r>
            <a:r>
              <a:rPr lang="en-GB" sz="2800" dirty="0">
                <a:latin typeface="Arial Rounded MT Bold" panose="020F0704030504030204" pitchFamily="34" charset="0"/>
              </a:rPr>
              <a:t>and </a:t>
            </a:r>
            <a:r>
              <a:rPr lang="en-GB" sz="2800" b="1" u="sng" dirty="0">
                <a:latin typeface="Arial Rounded MT Bold" panose="020F0704030504030204" pitchFamily="34" charset="0"/>
              </a:rPr>
              <a:t>empirical.</a:t>
            </a:r>
          </a:p>
        </p:txBody>
      </p:sp>
    </p:spTree>
    <p:extLst>
      <p:ext uri="{BB962C8B-B14F-4D97-AF65-F5344CB8AC3E}">
        <p14:creationId xmlns:p14="http://schemas.microsoft.com/office/powerpoint/2010/main" val="39162253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79650" y="404814"/>
            <a:ext cx="7704138" cy="1076325"/>
          </a:xfrm>
          <a:prstGeom prst="rect">
            <a:avLst/>
          </a:prstGeom>
          <a:ln/>
        </p:spPr>
        <p:style>
          <a:lnRef idx="2">
            <a:schemeClr val="accent6"/>
          </a:lnRef>
          <a:fillRef idx="1">
            <a:schemeClr val="lt1"/>
          </a:fillRef>
          <a:effectRef idx="0">
            <a:schemeClr val="accent6"/>
          </a:effectRef>
          <a:fontRef idx="minor">
            <a:schemeClr val="dk1"/>
          </a:fontRef>
        </p:style>
        <p:txBody>
          <a:bodyPr>
            <a:spAutoFit/>
          </a:bodyPr>
          <a:lstStyle/>
          <a:p>
            <a:pPr algn="ctr">
              <a:defRPr/>
            </a:pPr>
            <a:r>
              <a:rPr lang="en-GB" sz="3200" u="sng" dirty="0">
                <a:latin typeface="Arial Rounded MT Bold" panose="020F0704030504030204" pitchFamily="34" charset="0"/>
              </a:rPr>
              <a:t>What is Good?</a:t>
            </a:r>
          </a:p>
          <a:p>
            <a:pPr algn="ctr">
              <a:defRPr/>
            </a:pPr>
            <a:r>
              <a:rPr lang="en-GB" sz="3200" u="sng" dirty="0">
                <a:latin typeface="Arial Rounded MT Bold" panose="020F0704030504030204" pitchFamily="34" charset="0"/>
              </a:rPr>
              <a:t>What is Right?</a:t>
            </a:r>
          </a:p>
        </p:txBody>
      </p:sp>
      <p:sp>
        <p:nvSpPr>
          <p:cNvPr id="3" name="TextBox 2"/>
          <p:cNvSpPr txBox="1"/>
          <p:nvPr/>
        </p:nvSpPr>
        <p:spPr>
          <a:xfrm>
            <a:off x="2122489" y="1700214"/>
            <a:ext cx="2427287" cy="708025"/>
          </a:xfrm>
          <a:prstGeom prst="rect">
            <a:avLst/>
          </a:prstGeom>
          <a:ln/>
        </p:spPr>
        <p:style>
          <a:lnRef idx="1">
            <a:schemeClr val="accent6"/>
          </a:lnRef>
          <a:fillRef idx="2">
            <a:schemeClr val="accent6"/>
          </a:fillRef>
          <a:effectRef idx="1">
            <a:schemeClr val="accent6"/>
          </a:effectRef>
          <a:fontRef idx="minor">
            <a:schemeClr val="dk1"/>
          </a:fontRef>
        </p:style>
        <p:txBody>
          <a:bodyPr>
            <a:spAutoFit/>
          </a:bodyPr>
          <a:lstStyle/>
          <a:p>
            <a:pPr algn="ctr">
              <a:defRPr/>
            </a:pPr>
            <a:r>
              <a:rPr lang="en-GB" sz="4000" b="1" u="sng" dirty="0">
                <a:latin typeface="Arial Rounded MT Bold" panose="020F0704030504030204" pitchFamily="34" charset="0"/>
              </a:rPr>
              <a:t>Good</a:t>
            </a:r>
          </a:p>
        </p:txBody>
      </p:sp>
      <p:sp>
        <p:nvSpPr>
          <p:cNvPr id="4" name="TextBox 3"/>
          <p:cNvSpPr txBox="1"/>
          <p:nvPr/>
        </p:nvSpPr>
        <p:spPr>
          <a:xfrm>
            <a:off x="1703389" y="3429000"/>
            <a:ext cx="3265487" cy="1570038"/>
          </a:xfrm>
          <a:prstGeom prst="rect">
            <a:avLst/>
          </a:prstGeom>
          <a:ln/>
        </p:spPr>
        <p:style>
          <a:lnRef idx="2">
            <a:schemeClr val="accent6"/>
          </a:lnRef>
          <a:fillRef idx="1">
            <a:schemeClr val="lt1"/>
          </a:fillRef>
          <a:effectRef idx="0">
            <a:schemeClr val="accent6"/>
          </a:effectRef>
          <a:fontRef idx="minor">
            <a:schemeClr val="dk1"/>
          </a:fontRef>
        </p:style>
        <p:txBody>
          <a:bodyPr>
            <a:spAutoFit/>
          </a:bodyPr>
          <a:lstStyle/>
          <a:p>
            <a:pPr algn="ctr">
              <a:defRPr/>
            </a:pPr>
            <a:r>
              <a:rPr lang="en-GB" sz="2400" dirty="0">
                <a:latin typeface="Arial Rounded MT Bold" panose="020F0704030504030204" pitchFamily="34" charset="0"/>
              </a:rPr>
              <a:t>That which produces pleasure, happiness, contentment or welfare.</a:t>
            </a:r>
          </a:p>
        </p:txBody>
      </p:sp>
      <p:cxnSp>
        <p:nvCxnSpPr>
          <p:cNvPr id="6" name="Straight Arrow Connector 5"/>
          <p:cNvCxnSpPr/>
          <p:nvPr/>
        </p:nvCxnSpPr>
        <p:spPr>
          <a:xfrm>
            <a:off x="2974975" y="2492896"/>
            <a:ext cx="0" cy="660266"/>
          </a:xfrm>
          <a:prstGeom prst="straightConnector1">
            <a:avLst/>
          </a:prstGeom>
          <a:ln>
            <a:tailEnd type="arrow"/>
          </a:ln>
        </p:spPr>
        <p:style>
          <a:lnRef idx="2">
            <a:schemeClr val="accent6"/>
          </a:lnRef>
          <a:fillRef idx="1">
            <a:schemeClr val="lt1"/>
          </a:fillRef>
          <a:effectRef idx="0">
            <a:schemeClr val="accent6"/>
          </a:effectRef>
          <a:fontRef idx="minor">
            <a:schemeClr val="dk1"/>
          </a:fontRef>
        </p:style>
      </p:cxnSp>
      <p:cxnSp>
        <p:nvCxnSpPr>
          <p:cNvPr id="9" name="Straight Arrow Connector 8"/>
          <p:cNvCxnSpPr/>
          <p:nvPr/>
        </p:nvCxnSpPr>
        <p:spPr>
          <a:xfrm>
            <a:off x="5447928" y="3932238"/>
            <a:ext cx="1008112" cy="0"/>
          </a:xfrm>
          <a:prstGeom prst="straightConnector1">
            <a:avLst/>
          </a:prstGeom>
          <a:ln>
            <a:tailEnd type="arrow"/>
          </a:ln>
        </p:spPr>
        <p:style>
          <a:lnRef idx="2">
            <a:schemeClr val="accent6"/>
          </a:lnRef>
          <a:fillRef idx="1">
            <a:schemeClr val="lt1"/>
          </a:fillRef>
          <a:effectRef idx="0">
            <a:schemeClr val="accent6"/>
          </a:effectRef>
          <a:fontRef idx="minor">
            <a:schemeClr val="dk1"/>
          </a:fontRef>
        </p:style>
      </p:cxnSp>
      <p:sp>
        <p:nvSpPr>
          <p:cNvPr id="10" name="TextBox 9"/>
          <p:cNvSpPr txBox="1"/>
          <p:nvPr/>
        </p:nvSpPr>
        <p:spPr>
          <a:xfrm>
            <a:off x="7175500" y="3722689"/>
            <a:ext cx="2427288" cy="708025"/>
          </a:xfrm>
          <a:prstGeom prst="rect">
            <a:avLst/>
          </a:prstGeom>
          <a:ln/>
        </p:spPr>
        <p:style>
          <a:lnRef idx="1">
            <a:schemeClr val="accent6"/>
          </a:lnRef>
          <a:fillRef idx="2">
            <a:schemeClr val="accent6"/>
          </a:fillRef>
          <a:effectRef idx="1">
            <a:schemeClr val="accent6"/>
          </a:effectRef>
          <a:fontRef idx="minor">
            <a:schemeClr val="dk1"/>
          </a:fontRef>
        </p:style>
        <p:txBody>
          <a:bodyPr>
            <a:spAutoFit/>
          </a:bodyPr>
          <a:lstStyle/>
          <a:p>
            <a:pPr algn="ctr">
              <a:defRPr/>
            </a:pPr>
            <a:r>
              <a:rPr lang="en-GB" sz="4000" b="1" u="sng" dirty="0">
                <a:latin typeface="Arial Rounded MT Bold" panose="020F0704030504030204" pitchFamily="34" charset="0"/>
              </a:rPr>
              <a:t>Right</a:t>
            </a:r>
          </a:p>
        </p:txBody>
      </p:sp>
      <p:sp>
        <p:nvSpPr>
          <p:cNvPr id="11" name="TextBox 10"/>
          <p:cNvSpPr txBox="1"/>
          <p:nvPr/>
        </p:nvSpPr>
        <p:spPr>
          <a:xfrm>
            <a:off x="6672264" y="5157788"/>
            <a:ext cx="3697287" cy="1568450"/>
          </a:xfrm>
          <a:prstGeom prst="rect">
            <a:avLst/>
          </a:prstGeom>
          <a:ln/>
        </p:spPr>
        <p:style>
          <a:lnRef idx="2">
            <a:schemeClr val="accent6"/>
          </a:lnRef>
          <a:fillRef idx="1">
            <a:schemeClr val="lt1"/>
          </a:fillRef>
          <a:effectRef idx="0">
            <a:schemeClr val="accent6"/>
          </a:effectRef>
          <a:fontRef idx="minor">
            <a:schemeClr val="dk1"/>
          </a:fontRef>
        </p:style>
        <p:txBody>
          <a:bodyPr>
            <a:spAutoFit/>
          </a:bodyPr>
          <a:lstStyle/>
          <a:p>
            <a:pPr algn="ctr">
              <a:defRPr/>
            </a:pPr>
            <a:r>
              <a:rPr lang="en-GB" sz="2400" dirty="0">
                <a:latin typeface="Arial Rounded MT Bold" panose="020F0704030504030204" pitchFamily="34" charset="0"/>
              </a:rPr>
              <a:t>That which maximises one of these things (happiness, pleasure etc.)</a:t>
            </a:r>
          </a:p>
        </p:txBody>
      </p:sp>
      <p:cxnSp>
        <p:nvCxnSpPr>
          <p:cNvPr id="12" name="Straight Arrow Connector 11"/>
          <p:cNvCxnSpPr/>
          <p:nvPr/>
        </p:nvCxnSpPr>
        <p:spPr>
          <a:xfrm>
            <a:off x="8216900" y="4581128"/>
            <a:ext cx="0" cy="417532"/>
          </a:xfrm>
          <a:prstGeom prst="straightConnector1">
            <a:avLst/>
          </a:prstGeom>
          <a:ln>
            <a:tailEnd type="arrow"/>
          </a:ln>
        </p:spPr>
        <p:style>
          <a:lnRef idx="2">
            <a:schemeClr val="accent6"/>
          </a:lnRef>
          <a:fillRef idx="1">
            <a:schemeClr val="lt1"/>
          </a:fillRef>
          <a:effectRef idx="0">
            <a:schemeClr val="accent6"/>
          </a:effectRef>
          <a:fontRef idx="minor">
            <a:schemeClr val="dk1"/>
          </a:fontRef>
        </p:style>
      </p:cxnSp>
    </p:spTree>
    <p:extLst>
      <p:ext uri="{BB962C8B-B14F-4D97-AF65-F5344CB8AC3E}">
        <p14:creationId xmlns:p14="http://schemas.microsoft.com/office/powerpoint/2010/main" val="1022418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10"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25701" y="188913"/>
            <a:ext cx="7705725" cy="1200150"/>
          </a:xfrm>
          <a:prstGeom prst="rect">
            <a:avLst/>
          </a:prstGeom>
          <a:ln/>
        </p:spPr>
        <p:style>
          <a:lnRef idx="1">
            <a:schemeClr val="accent6"/>
          </a:lnRef>
          <a:fillRef idx="2">
            <a:schemeClr val="accent6"/>
          </a:fillRef>
          <a:effectRef idx="1">
            <a:schemeClr val="accent6"/>
          </a:effectRef>
          <a:fontRef idx="minor">
            <a:schemeClr val="dk1"/>
          </a:fontRef>
        </p:style>
        <p:txBody>
          <a:bodyPr>
            <a:spAutoFit/>
          </a:bodyPr>
          <a:lstStyle/>
          <a:p>
            <a:pPr algn="ctr">
              <a:defRPr/>
            </a:pPr>
            <a:r>
              <a:rPr lang="en-GB" sz="3600" b="1" u="sng" dirty="0">
                <a:latin typeface="Arial Rounded MT Bold" panose="020F0704030504030204" pitchFamily="34" charset="0"/>
              </a:rPr>
              <a:t>Principle of Utility- an introduction.  </a:t>
            </a:r>
          </a:p>
        </p:txBody>
      </p:sp>
      <p:cxnSp>
        <p:nvCxnSpPr>
          <p:cNvPr id="4" name="Straight Arrow Connector 3"/>
          <p:cNvCxnSpPr/>
          <p:nvPr/>
        </p:nvCxnSpPr>
        <p:spPr>
          <a:xfrm>
            <a:off x="6132005" y="2492896"/>
            <a:ext cx="4939" cy="618794"/>
          </a:xfrm>
          <a:prstGeom prst="straightConnector1">
            <a:avLst/>
          </a:prstGeom>
          <a:ln>
            <a:tailEnd type="arrow"/>
          </a:ln>
        </p:spPr>
        <p:style>
          <a:lnRef idx="2">
            <a:schemeClr val="accent6"/>
          </a:lnRef>
          <a:fillRef idx="1">
            <a:schemeClr val="lt1"/>
          </a:fillRef>
          <a:effectRef idx="0">
            <a:schemeClr val="accent6"/>
          </a:effectRef>
          <a:fontRef idx="minor">
            <a:schemeClr val="dk1"/>
          </a:fontRef>
        </p:style>
      </p:cxnSp>
      <p:sp>
        <p:nvSpPr>
          <p:cNvPr id="6" name="TextBox 5"/>
          <p:cNvSpPr txBox="1"/>
          <p:nvPr/>
        </p:nvSpPr>
        <p:spPr>
          <a:xfrm>
            <a:off x="2406651" y="3284538"/>
            <a:ext cx="7705725" cy="1754326"/>
          </a:xfrm>
          <a:prstGeom prst="rect">
            <a:avLst/>
          </a:prstGeom>
          <a:ln/>
        </p:spPr>
        <p:style>
          <a:lnRef idx="2">
            <a:schemeClr val="accent6"/>
          </a:lnRef>
          <a:fillRef idx="1">
            <a:schemeClr val="lt1"/>
          </a:fillRef>
          <a:effectRef idx="0">
            <a:schemeClr val="accent6"/>
          </a:effectRef>
          <a:fontRef idx="minor">
            <a:schemeClr val="dk1"/>
          </a:fontRef>
        </p:style>
        <p:txBody>
          <a:bodyPr>
            <a:spAutoFit/>
          </a:bodyPr>
          <a:lstStyle/>
          <a:p>
            <a:pPr algn="ctr">
              <a:defRPr/>
            </a:pPr>
            <a:r>
              <a:rPr lang="en-GB" sz="3200" dirty="0">
                <a:latin typeface="Arial Rounded MT Bold" panose="020F0704030504030204" pitchFamily="34" charset="0"/>
              </a:rPr>
              <a:t>The Utilitarian maxim that seeks </a:t>
            </a:r>
            <a:r>
              <a:rPr lang="en-GB" sz="3600" b="1" dirty="0">
                <a:latin typeface="Arial Rounded MT Bold" panose="020F0704030504030204" pitchFamily="34" charset="0"/>
              </a:rPr>
              <a:t>“the greatest good for the greatest number”. </a:t>
            </a:r>
          </a:p>
        </p:txBody>
      </p:sp>
      <p:sp>
        <p:nvSpPr>
          <p:cNvPr id="7" name="TextBox 6"/>
          <p:cNvSpPr txBox="1"/>
          <p:nvPr/>
        </p:nvSpPr>
        <p:spPr>
          <a:xfrm>
            <a:off x="2425701" y="1628776"/>
            <a:ext cx="7705725" cy="646113"/>
          </a:xfrm>
          <a:prstGeom prst="rect">
            <a:avLst/>
          </a:prstGeom>
          <a:ln/>
        </p:spPr>
        <p:style>
          <a:lnRef idx="2">
            <a:schemeClr val="accent6"/>
          </a:lnRef>
          <a:fillRef idx="1">
            <a:schemeClr val="lt1"/>
          </a:fillRef>
          <a:effectRef idx="0">
            <a:schemeClr val="accent6"/>
          </a:effectRef>
          <a:fontRef idx="minor">
            <a:schemeClr val="dk1"/>
          </a:fontRef>
        </p:style>
        <p:txBody>
          <a:bodyPr>
            <a:spAutoFit/>
          </a:bodyPr>
          <a:lstStyle/>
          <a:p>
            <a:pPr algn="ctr">
              <a:defRPr/>
            </a:pPr>
            <a:r>
              <a:rPr lang="en-GB" sz="3600" u="sng" dirty="0">
                <a:latin typeface="Arial Rounded MT Bold" panose="020F0704030504030204" pitchFamily="34" charset="0"/>
              </a:rPr>
              <a:t>Principle of Utility</a:t>
            </a:r>
          </a:p>
        </p:txBody>
      </p:sp>
      <p:sp>
        <p:nvSpPr>
          <p:cNvPr id="9" name="TextBox 8"/>
          <p:cNvSpPr txBox="1"/>
          <p:nvPr/>
        </p:nvSpPr>
        <p:spPr>
          <a:xfrm>
            <a:off x="2406651" y="5148263"/>
            <a:ext cx="7705725" cy="830262"/>
          </a:xfrm>
          <a:prstGeom prst="rect">
            <a:avLst/>
          </a:prstGeom>
          <a:ln/>
        </p:spPr>
        <p:style>
          <a:lnRef idx="2">
            <a:schemeClr val="accent6"/>
          </a:lnRef>
          <a:fillRef idx="1">
            <a:schemeClr val="lt1"/>
          </a:fillRef>
          <a:effectRef idx="0">
            <a:schemeClr val="accent6"/>
          </a:effectRef>
          <a:fontRef idx="minor">
            <a:schemeClr val="dk1"/>
          </a:fontRef>
        </p:style>
        <p:txBody>
          <a:bodyPr>
            <a:spAutoFit/>
          </a:bodyPr>
          <a:lstStyle/>
          <a:p>
            <a:pPr algn="ctr">
              <a:defRPr/>
            </a:pPr>
            <a:r>
              <a:rPr lang="en-GB" sz="2400" b="1" u="sng" dirty="0">
                <a:latin typeface="Arial Rounded MT Bold" panose="020F0704030504030204" pitchFamily="34" charset="0"/>
              </a:rPr>
              <a:t>Maxim:</a:t>
            </a:r>
            <a:r>
              <a:rPr lang="en-GB" sz="2400" dirty="0">
                <a:latin typeface="Arial Rounded MT Bold" panose="020F0704030504030204" pitchFamily="34" charset="0"/>
              </a:rPr>
              <a:t> moral principle which demands practical application. </a:t>
            </a:r>
          </a:p>
        </p:txBody>
      </p:sp>
    </p:spTree>
    <p:extLst>
      <p:ext uri="{BB962C8B-B14F-4D97-AF65-F5344CB8AC3E}">
        <p14:creationId xmlns:p14="http://schemas.microsoft.com/office/powerpoint/2010/main" val="8108037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01340" y="2364668"/>
            <a:ext cx="7704137" cy="1138773"/>
          </a:xfrm>
          <a:prstGeom prst="rect">
            <a:avLst/>
          </a:prstGeom>
          <a:ln/>
        </p:spPr>
        <p:style>
          <a:lnRef idx="2">
            <a:schemeClr val="accent6"/>
          </a:lnRef>
          <a:fillRef idx="1">
            <a:schemeClr val="lt1"/>
          </a:fillRef>
          <a:effectRef idx="0">
            <a:schemeClr val="accent6"/>
          </a:effectRef>
          <a:fontRef idx="minor">
            <a:schemeClr val="dk1"/>
          </a:fontRef>
        </p:style>
        <p:txBody>
          <a:bodyPr>
            <a:spAutoFit/>
          </a:bodyPr>
          <a:lstStyle/>
          <a:p>
            <a:pPr algn="ctr">
              <a:defRPr/>
            </a:pPr>
            <a:r>
              <a:rPr lang="en-GB" sz="3600" u="sng" dirty="0">
                <a:latin typeface="Arial Rounded MT Bold" panose="020F0704030504030204" pitchFamily="34" charset="0"/>
              </a:rPr>
              <a:t>The Principle of Utility</a:t>
            </a:r>
            <a:r>
              <a:rPr lang="en-GB" sz="3200" dirty="0">
                <a:latin typeface="Arial Rounded MT Bold" panose="020F0704030504030204" pitchFamily="34" charset="0"/>
              </a:rPr>
              <a:t>- the method for maximising good.</a:t>
            </a:r>
          </a:p>
        </p:txBody>
      </p:sp>
    </p:spTree>
    <p:extLst>
      <p:ext uri="{BB962C8B-B14F-4D97-AF65-F5344CB8AC3E}">
        <p14:creationId xmlns:p14="http://schemas.microsoft.com/office/powerpoint/2010/main" val="27611016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81503" y="536028"/>
            <a:ext cx="9301656" cy="707886"/>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GB" sz="4000" u="sng" dirty="0" smtClean="0">
                <a:latin typeface="Arial Rounded MT Bold" panose="020F0704030504030204" pitchFamily="34" charset="0"/>
              </a:rPr>
              <a:t>Three branches of ethics</a:t>
            </a:r>
            <a:endParaRPr lang="en-GB" sz="4000" u="sng" dirty="0">
              <a:latin typeface="Arial Rounded MT Bold" panose="020F0704030504030204" pitchFamily="34" charset="0"/>
            </a:endParaRPr>
          </a:p>
        </p:txBody>
      </p:sp>
      <p:sp>
        <p:nvSpPr>
          <p:cNvPr id="3" name="TextBox 2"/>
          <p:cNvSpPr txBox="1"/>
          <p:nvPr/>
        </p:nvSpPr>
        <p:spPr>
          <a:xfrm>
            <a:off x="315310" y="2128346"/>
            <a:ext cx="3720662" cy="58477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GB" sz="3200" u="sng" dirty="0" smtClean="0">
                <a:latin typeface="Arial Rounded MT Bold" panose="020F0704030504030204" pitchFamily="34" charset="0"/>
              </a:rPr>
              <a:t>Meta Ethics</a:t>
            </a:r>
            <a:endParaRPr lang="en-GB" sz="3200" u="sng" dirty="0">
              <a:latin typeface="Arial Rounded MT Bold" panose="020F0704030504030204" pitchFamily="34" charset="0"/>
            </a:endParaRPr>
          </a:p>
        </p:txBody>
      </p:sp>
      <p:sp>
        <p:nvSpPr>
          <p:cNvPr id="4" name="TextBox 3"/>
          <p:cNvSpPr txBox="1"/>
          <p:nvPr/>
        </p:nvSpPr>
        <p:spPr>
          <a:xfrm>
            <a:off x="4256688" y="2145563"/>
            <a:ext cx="3720662" cy="58477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GB" sz="3200" u="sng" dirty="0" smtClean="0">
                <a:latin typeface="Arial Rounded MT Bold" panose="020F0704030504030204" pitchFamily="34" charset="0"/>
              </a:rPr>
              <a:t>Normative Ethics</a:t>
            </a:r>
            <a:endParaRPr lang="en-GB" sz="3200" u="sng" dirty="0">
              <a:latin typeface="Arial Rounded MT Bold" panose="020F0704030504030204" pitchFamily="34" charset="0"/>
            </a:endParaRPr>
          </a:p>
        </p:txBody>
      </p:sp>
      <p:sp>
        <p:nvSpPr>
          <p:cNvPr id="5" name="TextBox 4"/>
          <p:cNvSpPr txBox="1"/>
          <p:nvPr/>
        </p:nvSpPr>
        <p:spPr>
          <a:xfrm>
            <a:off x="8198066" y="2145563"/>
            <a:ext cx="3720662" cy="58477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GB" sz="3200" u="sng" dirty="0" smtClean="0">
                <a:latin typeface="Arial Rounded MT Bold" panose="020F0704030504030204" pitchFamily="34" charset="0"/>
              </a:rPr>
              <a:t>Applied Ethics</a:t>
            </a:r>
            <a:endParaRPr lang="en-GB" sz="3200" u="sng" dirty="0">
              <a:latin typeface="Arial Rounded MT Bold" panose="020F0704030504030204" pitchFamily="34" charset="0"/>
            </a:endParaRPr>
          </a:p>
        </p:txBody>
      </p:sp>
      <p:sp>
        <p:nvSpPr>
          <p:cNvPr id="6" name="TextBox 5"/>
          <p:cNvSpPr txBox="1"/>
          <p:nvPr/>
        </p:nvSpPr>
        <p:spPr>
          <a:xfrm>
            <a:off x="315310" y="3305165"/>
            <a:ext cx="3720662" cy="3046988"/>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GB" sz="2400" dirty="0" smtClean="0">
                <a:latin typeface="Arial Rounded MT Bold" panose="020F0704030504030204" pitchFamily="34" charset="0"/>
              </a:rPr>
              <a:t>The study of ethical language and concepts. Before we can decide </a:t>
            </a:r>
            <a:r>
              <a:rPr lang="en-GB" sz="2400" b="1" dirty="0" smtClean="0">
                <a:latin typeface="Arial Rounded MT Bold" panose="020F0704030504030204" pitchFamily="34" charset="0"/>
              </a:rPr>
              <a:t>what constitutes good/ bad behaviour we must define terms such as good/ bad etc.</a:t>
            </a:r>
          </a:p>
          <a:p>
            <a:pPr algn="ctr"/>
            <a:endParaRPr lang="en-GB" sz="2400" dirty="0">
              <a:latin typeface="Arial Rounded MT Bold" panose="020F0704030504030204" pitchFamily="34" charset="0"/>
            </a:endParaRPr>
          </a:p>
        </p:txBody>
      </p:sp>
      <p:sp>
        <p:nvSpPr>
          <p:cNvPr id="7" name="TextBox 6"/>
          <p:cNvSpPr txBox="1"/>
          <p:nvPr/>
        </p:nvSpPr>
        <p:spPr>
          <a:xfrm>
            <a:off x="4256688" y="3335346"/>
            <a:ext cx="3720662" cy="3046988"/>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GB" sz="2400" dirty="0" smtClean="0">
                <a:latin typeface="Arial Rounded MT Bold" panose="020F0704030504030204" pitchFamily="34" charset="0"/>
              </a:rPr>
              <a:t>What practically constitutes morality? Aims to put forward a </a:t>
            </a:r>
            <a:r>
              <a:rPr lang="en-GB" sz="2400" b="1" dirty="0" smtClean="0">
                <a:latin typeface="Arial Rounded MT Bold" panose="020F0704030504030204" pitchFamily="34" charset="0"/>
              </a:rPr>
              <a:t>method by which the right moral action can be discovered</a:t>
            </a:r>
            <a:r>
              <a:rPr lang="en-GB" sz="2400" dirty="0" smtClean="0">
                <a:latin typeface="Arial Rounded MT Bold" panose="020F0704030504030204" pitchFamily="34" charset="0"/>
              </a:rPr>
              <a:t>, but MANY conflicting methods. </a:t>
            </a:r>
            <a:endParaRPr lang="en-GB" sz="2400" dirty="0">
              <a:latin typeface="Arial Rounded MT Bold" panose="020F0704030504030204" pitchFamily="34" charset="0"/>
            </a:endParaRPr>
          </a:p>
        </p:txBody>
      </p:sp>
      <p:sp>
        <p:nvSpPr>
          <p:cNvPr id="8" name="TextBox 7"/>
          <p:cNvSpPr txBox="1"/>
          <p:nvPr/>
        </p:nvSpPr>
        <p:spPr>
          <a:xfrm>
            <a:off x="8198066" y="3335346"/>
            <a:ext cx="3720662" cy="156966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GB" sz="2400" dirty="0" smtClean="0">
                <a:latin typeface="Arial Rounded MT Bold" panose="020F0704030504030204" pitchFamily="34" charset="0"/>
              </a:rPr>
              <a:t>Employing moral theories to </a:t>
            </a:r>
            <a:r>
              <a:rPr lang="en-GB" sz="2400" b="1" dirty="0" smtClean="0">
                <a:latin typeface="Arial Rounded MT Bold" panose="020F0704030504030204" pitchFamily="34" charset="0"/>
              </a:rPr>
              <a:t>make decisions about a real issue,</a:t>
            </a:r>
            <a:r>
              <a:rPr lang="en-GB" sz="2400" dirty="0" smtClean="0">
                <a:latin typeface="Arial Rounded MT Bold" panose="020F0704030504030204" pitchFamily="34" charset="0"/>
              </a:rPr>
              <a:t> e.g. abortion.</a:t>
            </a:r>
            <a:endParaRPr lang="en-GB" sz="2400" dirty="0">
              <a:latin typeface="Arial Rounded MT Bold" panose="020F0704030504030204" pitchFamily="34" charset="0"/>
            </a:endParaRPr>
          </a:p>
        </p:txBody>
      </p:sp>
    </p:spTree>
    <p:extLst>
      <p:ext uri="{BB962C8B-B14F-4D97-AF65-F5344CB8AC3E}">
        <p14:creationId xmlns:p14="http://schemas.microsoft.com/office/powerpoint/2010/main" val="2447326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710" y="479673"/>
            <a:ext cx="3720662" cy="58477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GB" sz="3200" u="sng" dirty="0" smtClean="0">
                <a:latin typeface="Arial Rounded MT Bold" panose="020F0704030504030204" pitchFamily="34" charset="0"/>
              </a:rPr>
              <a:t>Absolutist</a:t>
            </a:r>
            <a:endParaRPr lang="en-GB" sz="3200" u="sng" dirty="0">
              <a:latin typeface="Arial Rounded MT Bold" panose="020F0704030504030204" pitchFamily="34" charset="0"/>
            </a:endParaRPr>
          </a:p>
        </p:txBody>
      </p:sp>
      <p:sp>
        <p:nvSpPr>
          <p:cNvPr id="3" name="TextBox 2"/>
          <p:cNvSpPr txBox="1"/>
          <p:nvPr/>
        </p:nvSpPr>
        <p:spPr>
          <a:xfrm>
            <a:off x="5339252" y="479673"/>
            <a:ext cx="6689835" cy="978729"/>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nSpc>
                <a:spcPct val="80000"/>
              </a:lnSpc>
            </a:pPr>
            <a:r>
              <a:rPr lang="en-GB" altLang="en-US" sz="2400" dirty="0" smtClean="0">
                <a:latin typeface="Arial Rounded MT Bold" panose="020F0704030504030204" pitchFamily="34" charset="0"/>
              </a:rPr>
              <a:t>a moral judgement that relies upon a fixed truth. No regard for consequences.  Therefore stealing is always wrong.</a:t>
            </a:r>
            <a:endParaRPr lang="en-GB" altLang="en-US" sz="2400" dirty="0">
              <a:latin typeface="Arial Rounded MT Bold" panose="020F0704030504030204" pitchFamily="34" charset="0"/>
            </a:endParaRPr>
          </a:p>
        </p:txBody>
      </p:sp>
      <p:sp>
        <p:nvSpPr>
          <p:cNvPr id="4" name="TextBox 3"/>
          <p:cNvSpPr txBox="1"/>
          <p:nvPr/>
        </p:nvSpPr>
        <p:spPr>
          <a:xfrm>
            <a:off x="467710" y="1754457"/>
            <a:ext cx="3720662" cy="58477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GB" sz="3200" u="sng" dirty="0" smtClean="0">
                <a:latin typeface="Arial Rounded MT Bold" panose="020F0704030504030204" pitchFamily="34" charset="0"/>
              </a:rPr>
              <a:t>Relativist</a:t>
            </a:r>
            <a:endParaRPr lang="en-GB" sz="3200" u="sng" dirty="0">
              <a:latin typeface="Arial Rounded MT Bold" panose="020F0704030504030204" pitchFamily="34" charset="0"/>
            </a:endParaRPr>
          </a:p>
        </p:txBody>
      </p:sp>
      <p:sp>
        <p:nvSpPr>
          <p:cNvPr id="5" name="TextBox 4"/>
          <p:cNvSpPr txBox="1"/>
          <p:nvPr/>
        </p:nvSpPr>
        <p:spPr>
          <a:xfrm>
            <a:off x="5339252" y="1754457"/>
            <a:ext cx="6689835" cy="978729"/>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nSpc>
                <a:spcPct val="80000"/>
              </a:lnSpc>
            </a:pPr>
            <a:r>
              <a:rPr lang="en-GB" altLang="en-US" sz="2400" smtClean="0">
                <a:latin typeface="Arial Rounded MT Bold" panose="020F0704030504030204" pitchFamily="34" charset="0"/>
              </a:rPr>
              <a:t>considers specific situations/circumstances.  There are no fixed rules. </a:t>
            </a:r>
            <a:endParaRPr lang="en-GB" altLang="en-US" sz="2400" dirty="0">
              <a:latin typeface="Arial Rounded MT Bold" panose="020F0704030504030204" pitchFamily="34" charset="0"/>
            </a:endParaRPr>
          </a:p>
        </p:txBody>
      </p:sp>
      <p:sp>
        <p:nvSpPr>
          <p:cNvPr id="6" name="TextBox 5"/>
          <p:cNvSpPr txBox="1"/>
          <p:nvPr/>
        </p:nvSpPr>
        <p:spPr>
          <a:xfrm>
            <a:off x="467710" y="2871274"/>
            <a:ext cx="3720662" cy="58477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GB" sz="3200" u="sng" dirty="0" smtClean="0">
                <a:latin typeface="Arial Rounded MT Bold" panose="020F0704030504030204" pitchFamily="34" charset="0"/>
              </a:rPr>
              <a:t>Subjectivist</a:t>
            </a:r>
            <a:endParaRPr lang="en-GB" sz="3200" u="sng" dirty="0">
              <a:latin typeface="Arial Rounded MT Bold" panose="020F0704030504030204" pitchFamily="34" charset="0"/>
            </a:endParaRPr>
          </a:p>
        </p:txBody>
      </p:sp>
      <p:sp>
        <p:nvSpPr>
          <p:cNvPr id="7" name="TextBox 6"/>
          <p:cNvSpPr txBox="1"/>
          <p:nvPr/>
        </p:nvSpPr>
        <p:spPr>
          <a:xfrm>
            <a:off x="5339252" y="2784398"/>
            <a:ext cx="6689835" cy="686663"/>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nSpc>
                <a:spcPct val="80000"/>
              </a:lnSpc>
            </a:pPr>
            <a:r>
              <a:rPr lang="en-GB" altLang="en-US" sz="2400" dirty="0" smtClean="0">
                <a:latin typeface="Arial Rounded MT Bold" panose="020F0704030504030204" pitchFamily="34" charset="0"/>
              </a:rPr>
              <a:t>judgements are based on personal opinion not on any fixed rules. </a:t>
            </a:r>
            <a:endParaRPr lang="en-GB" altLang="en-US" sz="2400" dirty="0">
              <a:latin typeface="Arial Rounded MT Bold" panose="020F0704030504030204" pitchFamily="34" charset="0"/>
            </a:endParaRPr>
          </a:p>
        </p:txBody>
      </p:sp>
      <p:sp>
        <p:nvSpPr>
          <p:cNvPr id="8" name="TextBox 7"/>
          <p:cNvSpPr txBox="1"/>
          <p:nvPr/>
        </p:nvSpPr>
        <p:spPr>
          <a:xfrm>
            <a:off x="467710" y="3866984"/>
            <a:ext cx="3720662" cy="58477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GB" sz="3200" u="sng" dirty="0" smtClean="0">
                <a:latin typeface="Arial Rounded MT Bold" panose="020F0704030504030204" pitchFamily="34" charset="0"/>
              </a:rPr>
              <a:t>Objectivist</a:t>
            </a:r>
            <a:endParaRPr lang="en-GB" sz="3200" u="sng" dirty="0">
              <a:latin typeface="Arial Rounded MT Bold" panose="020F0704030504030204" pitchFamily="34" charset="0"/>
            </a:endParaRPr>
          </a:p>
        </p:txBody>
      </p:sp>
      <p:sp>
        <p:nvSpPr>
          <p:cNvPr id="9" name="TextBox 8"/>
          <p:cNvSpPr txBox="1"/>
          <p:nvPr/>
        </p:nvSpPr>
        <p:spPr>
          <a:xfrm>
            <a:off x="5339251" y="3765096"/>
            <a:ext cx="6689835" cy="686663"/>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nSpc>
                <a:spcPct val="80000"/>
              </a:lnSpc>
            </a:pPr>
            <a:r>
              <a:rPr lang="en-GB" altLang="en-US" sz="2400" dirty="0" smtClean="0">
                <a:latin typeface="Arial Rounded MT Bold" panose="020F0704030504030204" pitchFamily="34" charset="0"/>
              </a:rPr>
              <a:t>Judgements are made on an impartial absolute fixed value system.  </a:t>
            </a:r>
            <a:endParaRPr lang="en-GB" altLang="en-US" sz="2400" dirty="0">
              <a:latin typeface="Arial Rounded MT Bold" panose="020F0704030504030204" pitchFamily="34" charset="0"/>
            </a:endParaRPr>
          </a:p>
        </p:txBody>
      </p:sp>
      <p:sp>
        <p:nvSpPr>
          <p:cNvPr id="10" name="TextBox 9"/>
          <p:cNvSpPr txBox="1"/>
          <p:nvPr/>
        </p:nvSpPr>
        <p:spPr>
          <a:xfrm>
            <a:off x="467710" y="4898625"/>
            <a:ext cx="3720662" cy="58477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GB" sz="3200" u="sng" dirty="0" smtClean="0">
                <a:latin typeface="Arial Rounded MT Bold" panose="020F0704030504030204" pitchFamily="34" charset="0"/>
              </a:rPr>
              <a:t>Teleological</a:t>
            </a:r>
            <a:endParaRPr lang="en-GB" sz="3200" u="sng" dirty="0">
              <a:latin typeface="Arial Rounded MT Bold" panose="020F0704030504030204" pitchFamily="34" charset="0"/>
            </a:endParaRPr>
          </a:p>
        </p:txBody>
      </p:sp>
      <p:sp>
        <p:nvSpPr>
          <p:cNvPr id="11" name="TextBox 10"/>
          <p:cNvSpPr txBox="1"/>
          <p:nvPr/>
        </p:nvSpPr>
        <p:spPr>
          <a:xfrm>
            <a:off x="467710" y="5764340"/>
            <a:ext cx="3720662" cy="58477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GB" sz="3200" u="sng" dirty="0" smtClean="0">
                <a:latin typeface="Arial Rounded MT Bold" panose="020F0704030504030204" pitchFamily="34" charset="0"/>
              </a:rPr>
              <a:t>Deontological</a:t>
            </a:r>
            <a:endParaRPr lang="en-GB" sz="3200" u="sng" dirty="0">
              <a:latin typeface="Arial Rounded MT Bold" panose="020F0704030504030204" pitchFamily="34" charset="0"/>
            </a:endParaRPr>
          </a:p>
        </p:txBody>
      </p:sp>
      <p:sp>
        <p:nvSpPr>
          <p:cNvPr id="12" name="TextBox 11"/>
          <p:cNvSpPr txBox="1"/>
          <p:nvPr/>
        </p:nvSpPr>
        <p:spPr>
          <a:xfrm>
            <a:off x="5339251" y="4798436"/>
            <a:ext cx="6689835" cy="46166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GB" altLang="en-US" sz="2400" smtClean="0">
                <a:latin typeface="Arial Rounded MT Bold" panose="020F0704030504030204" pitchFamily="34" charset="0"/>
              </a:rPr>
              <a:t>focused on the end result of the action.</a:t>
            </a:r>
            <a:endParaRPr lang="en-GB" sz="2400" dirty="0">
              <a:latin typeface="Arial Rounded MT Bold" panose="020F0704030504030204" pitchFamily="34" charset="0"/>
            </a:endParaRPr>
          </a:p>
        </p:txBody>
      </p:sp>
      <p:sp>
        <p:nvSpPr>
          <p:cNvPr id="13" name="TextBox 12"/>
          <p:cNvSpPr txBox="1"/>
          <p:nvPr/>
        </p:nvSpPr>
        <p:spPr>
          <a:xfrm>
            <a:off x="5339250" y="5553900"/>
            <a:ext cx="6689835" cy="83099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GB" altLang="en-US" sz="2400" dirty="0" smtClean="0">
                <a:latin typeface="Arial Rounded MT Bold" panose="020F0704030504030204" pitchFamily="34" charset="0"/>
              </a:rPr>
              <a:t>focused on the intention, rather than the outcome</a:t>
            </a:r>
            <a:endParaRPr lang="en-GB" sz="2400" dirty="0">
              <a:latin typeface="Arial Rounded MT Bold" panose="020F0704030504030204" pitchFamily="34" charset="0"/>
            </a:endParaRPr>
          </a:p>
        </p:txBody>
      </p:sp>
      <p:cxnSp>
        <p:nvCxnSpPr>
          <p:cNvPr id="15" name="Straight Arrow Connector 14"/>
          <p:cNvCxnSpPr/>
          <p:nvPr/>
        </p:nvCxnSpPr>
        <p:spPr>
          <a:xfrm>
            <a:off x="4508938" y="867103"/>
            <a:ext cx="66215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a:off x="4508938" y="2159876"/>
            <a:ext cx="66215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 name="Straight Arrow Connector 16"/>
          <p:cNvCxnSpPr/>
          <p:nvPr/>
        </p:nvCxnSpPr>
        <p:spPr>
          <a:xfrm>
            <a:off x="4508938" y="3231931"/>
            <a:ext cx="66215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a:off x="4508938" y="4209393"/>
            <a:ext cx="66215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a:off x="4508938" y="5123793"/>
            <a:ext cx="66215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p:cNvCxnSpPr/>
          <p:nvPr/>
        </p:nvCxnSpPr>
        <p:spPr>
          <a:xfrm>
            <a:off x="4508938" y="6053958"/>
            <a:ext cx="66215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24866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52952" y="3936990"/>
            <a:ext cx="6096000" cy="968278"/>
          </a:xfrm>
          <a:prstGeom prst="rect">
            <a:avLst/>
          </a:prstGeom>
        </p:spPr>
        <p:txBody>
          <a:bodyPr>
            <a:spAutoFit/>
          </a:bodyPr>
          <a:lstStyle/>
          <a:p>
            <a:pPr>
              <a:lnSpc>
                <a:spcPct val="107000"/>
              </a:lnSpc>
              <a:spcAft>
                <a:spcPts val="800"/>
              </a:spcAft>
            </a:pPr>
            <a:r>
              <a:rPr lang="en-GB" u="sng" dirty="0">
                <a:solidFill>
                  <a:srgbClr val="0000FF"/>
                </a:solidFill>
                <a:latin typeface="Arial Rounded MT Bold" panose="020F0704030504030204" pitchFamily="34" charset="0"/>
                <a:ea typeface="Calibri" panose="020F0502020204030204" pitchFamily="34" charset="0"/>
                <a:cs typeface="Times New Roman" panose="02020603050405020304" pitchFamily="18" charset="0"/>
                <a:hlinkClick r:id="rId3"/>
              </a:rPr>
              <a:t>https://www.mytutor.co.uk/answers/25753/A-Level/Philosophy/What-is-the-difference-between-deontological-and-teleological-ethics-systems</a:t>
            </a:r>
            <a:r>
              <a:rPr lang="en-GB" u="sng" dirty="0" smtClean="0">
                <a:solidFill>
                  <a:srgbClr val="0000FF"/>
                </a:solidFill>
                <a:latin typeface="Arial Rounded MT Bold" panose="020F0704030504030204" pitchFamily="34" charset="0"/>
                <a:ea typeface="Calibri" panose="020F0502020204030204" pitchFamily="34" charset="0"/>
                <a:cs typeface="Times New Roman" panose="02020603050405020304" pitchFamily="18" charset="0"/>
                <a:hlinkClick r:id="rId3"/>
              </a:rPr>
              <a:t>/</a:t>
            </a:r>
            <a:endParaRPr lang="en-GB" dirty="0">
              <a:latin typeface="Arial Rounded MT Bold" panose="020F0704030504030204" pitchFamily="34" charset="0"/>
              <a:ea typeface="Calibri" panose="020F0502020204030204" pitchFamily="34" charset="0"/>
              <a:cs typeface="Times New Roman" panose="02020603050405020304" pitchFamily="18" charset="0"/>
            </a:endParaRPr>
          </a:p>
        </p:txBody>
      </p:sp>
      <p:sp>
        <p:nvSpPr>
          <p:cNvPr id="3" name="TextBox 2"/>
          <p:cNvSpPr txBox="1"/>
          <p:nvPr/>
        </p:nvSpPr>
        <p:spPr>
          <a:xfrm>
            <a:off x="2091558" y="993228"/>
            <a:ext cx="8008883" cy="2308324"/>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GB" sz="4800" b="1" u="sng" dirty="0">
                <a:latin typeface="Arial Rounded MT Bold" panose="020F0704030504030204" pitchFamily="34" charset="0"/>
              </a:rPr>
              <a:t>Teleological vs Deontological decision </a:t>
            </a:r>
            <a:r>
              <a:rPr lang="en-GB" sz="4800" b="1" u="sng" dirty="0" smtClean="0">
                <a:latin typeface="Arial Rounded MT Bold" panose="020F0704030504030204" pitchFamily="34" charset="0"/>
              </a:rPr>
              <a:t>making</a:t>
            </a:r>
            <a:endParaRPr lang="en-GB" sz="4800" dirty="0">
              <a:latin typeface="Arial Rounded MT Bold" panose="020F0704030504030204" pitchFamily="34" charset="0"/>
            </a:endParaRPr>
          </a:p>
        </p:txBody>
      </p:sp>
    </p:spTree>
    <p:extLst>
      <p:ext uri="{BB962C8B-B14F-4D97-AF65-F5344CB8AC3E}">
        <p14:creationId xmlns:p14="http://schemas.microsoft.com/office/powerpoint/2010/main" val="1415874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711232" y="776649"/>
            <a:ext cx="10939485" cy="5151186"/>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rot="0" vert="horz" wrap="square" lIns="91440" tIns="45720" rIns="91440" bIns="45720" anchor="t" anchorCtr="0">
            <a:noAutofit/>
          </a:bodyPr>
          <a:lstStyle/>
          <a:p>
            <a:pPr>
              <a:lnSpc>
                <a:spcPct val="107000"/>
              </a:lnSpc>
              <a:spcAft>
                <a:spcPts val="800"/>
              </a:spcAft>
            </a:pPr>
            <a:r>
              <a:rPr lang="en-GB" sz="2800" dirty="0">
                <a:effectLst/>
                <a:latin typeface="Arial Rounded MT Bold" panose="020F0704030504030204" pitchFamily="34" charset="0"/>
                <a:ea typeface="Calibri" panose="020F0502020204030204" pitchFamily="34" charset="0"/>
                <a:cs typeface="Times New Roman" panose="02020603050405020304" pitchFamily="18" charset="0"/>
              </a:rPr>
              <a:t>There is a </a:t>
            </a:r>
            <a:r>
              <a:rPr lang="en-GB" sz="2800" dirty="0" smtClean="0">
                <a:effectLst/>
                <a:latin typeface="Arial Rounded MT Bold" panose="020F0704030504030204" pitchFamily="34" charset="0"/>
                <a:ea typeface="Calibri" panose="020F0502020204030204" pitchFamily="34" charset="0"/>
                <a:cs typeface="Times New Roman" panose="02020603050405020304" pitchFamily="18" charset="0"/>
              </a:rPr>
              <a:t>runaway </a:t>
            </a:r>
            <a:r>
              <a:rPr lang="en-GB" sz="2800" dirty="0">
                <a:effectLst/>
                <a:latin typeface="Arial Rounded MT Bold" panose="020F0704030504030204" pitchFamily="34" charset="0"/>
                <a:ea typeface="Calibri" panose="020F0502020204030204" pitchFamily="34" charset="0"/>
                <a:cs typeface="Times New Roman" panose="02020603050405020304" pitchFamily="18" charset="0"/>
              </a:rPr>
              <a:t>trolley (train) barrelling down the railway tracks. Ahead, on the tracks, there are five people tied up and unable to move. The trolley is headed straight for them. You are standing some distance off in the train yard, next to a lever. If you pull this lever, the trolley will switch to a different set of tracks. However, you notice that there is one person on the side track. You have two options: </a:t>
            </a:r>
            <a:r>
              <a:rPr lang="en-GB" sz="2800" b="1" u="sng" dirty="0">
                <a:effectLst/>
                <a:latin typeface="Arial Rounded MT Bold" panose="020F0704030504030204" pitchFamily="34" charset="0"/>
                <a:ea typeface="Calibri" panose="020F0502020204030204" pitchFamily="34" charset="0"/>
                <a:cs typeface="Times New Roman" panose="02020603050405020304" pitchFamily="18" charset="0"/>
              </a:rPr>
              <a:t>(1) Do nothing, and the trolley kills the five people on the main track. (2) Pull the lever, diverting the trolley onto the side track where it will kill one person. Which is the correct choice?</a:t>
            </a:r>
            <a:endParaRPr lang="en-GB" sz="3600" dirty="0">
              <a:effectLst/>
              <a:latin typeface="Arial Rounded MT Bold" panose="020F07040305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16408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711232" y="783480"/>
            <a:ext cx="10876424" cy="4892106"/>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rot="0" vert="horz" wrap="square" lIns="91440" tIns="45720" rIns="91440" bIns="45720" anchor="t" anchorCtr="0">
            <a:noAutofit/>
          </a:bodyPr>
          <a:lstStyle/>
          <a:p>
            <a:pPr>
              <a:lnSpc>
                <a:spcPct val="107000"/>
              </a:lnSpc>
              <a:spcAft>
                <a:spcPts val="800"/>
              </a:spcAft>
            </a:pPr>
            <a:r>
              <a:rPr lang="en-GB" sz="3600" dirty="0">
                <a:effectLst/>
                <a:latin typeface="Arial Rounded MT Bold" panose="020F0704030504030204" pitchFamily="34" charset="0"/>
                <a:ea typeface="Calibri" panose="020F0502020204030204" pitchFamily="34" charset="0"/>
                <a:cs typeface="Times New Roman" panose="02020603050405020304" pitchFamily="18" charset="0"/>
              </a:rPr>
              <a:t>You are an inmate in a concentration camp. A sadistic guard is about to hang your son who tried to escape and wants you to pull the chair from underneath him. He says that if you don’t he will not only kill your son but some other innocent inmate as well. You don’t have any doubt that he means what he says.  </a:t>
            </a:r>
            <a:r>
              <a:rPr lang="en-GB" sz="3600" u="sng" dirty="0">
                <a:effectLst/>
                <a:latin typeface="Arial Rounded MT Bold" panose="020F0704030504030204" pitchFamily="34" charset="0"/>
                <a:ea typeface="Calibri" panose="020F0502020204030204" pitchFamily="34" charset="0"/>
                <a:cs typeface="Times New Roman" panose="02020603050405020304" pitchFamily="18" charset="0"/>
              </a:rPr>
              <a:t>What should you do?</a:t>
            </a:r>
            <a:endParaRPr lang="en-GB" sz="4400" dirty="0">
              <a:effectLst/>
              <a:latin typeface="Arial Rounded MT Bold" panose="020F07040305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600" dirty="0">
                <a:effectLst/>
                <a:latin typeface="Arial Rounded MT Bold" panose="020F0704030504030204" pitchFamily="34" charset="0"/>
                <a:ea typeface="Calibri" panose="020F0502020204030204" pitchFamily="34" charset="0"/>
                <a:cs typeface="Times New Roman" panose="02020603050405020304" pitchFamily="18" charset="0"/>
              </a:rPr>
              <a:t> </a:t>
            </a:r>
            <a:endParaRPr lang="en-GB" sz="4400" dirty="0">
              <a:effectLst/>
              <a:latin typeface="Arial Rounded MT Bold" panose="020F07040305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4824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2366611" y="1049611"/>
            <a:ext cx="7676023" cy="4058416"/>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rot="0" vert="horz" wrap="square" lIns="91440" tIns="45720" rIns="91440" bIns="45720" anchor="t" anchorCtr="0">
            <a:noAutofit/>
          </a:bodyPr>
          <a:lstStyle/>
          <a:p>
            <a:pPr>
              <a:lnSpc>
                <a:spcPct val="107000"/>
              </a:lnSpc>
              <a:spcAft>
                <a:spcPts val="800"/>
              </a:spcAft>
            </a:pPr>
            <a:r>
              <a:rPr lang="en-GB" sz="3200">
                <a:effectLst/>
                <a:latin typeface="Arial Rounded MT Bold" panose="020F0704030504030204" pitchFamily="34" charset="0"/>
                <a:ea typeface="Calibri" panose="020F0502020204030204" pitchFamily="34" charset="0"/>
                <a:cs typeface="Calibri" panose="020F0502020204030204" pitchFamily="34" charset="0"/>
              </a:rPr>
              <a:t>A young mother recently lost her job and cannot afford to buy nappies and formula for her baby. The local shop has no CTTV cameras and no security guard on the door. </a:t>
            </a:r>
            <a:r>
              <a:rPr lang="en-GB" sz="3200" b="1" u="sng">
                <a:effectLst/>
                <a:latin typeface="Arial Rounded MT Bold" panose="020F0704030504030204" pitchFamily="34" charset="0"/>
                <a:ea typeface="Calibri" panose="020F0502020204030204" pitchFamily="34" charset="0"/>
                <a:cs typeface="Calibri" panose="020F0502020204030204" pitchFamily="34" charset="0"/>
              </a:rPr>
              <a:t>Should she steal the things she needs for her young baby</a:t>
            </a:r>
            <a:r>
              <a:rPr lang="en-GB" sz="3200">
                <a:effectLst/>
                <a:latin typeface="Arial Rounded MT Bold" panose="020F0704030504030204" pitchFamily="34" charset="0"/>
                <a:ea typeface="Calibri" panose="020F0502020204030204" pitchFamily="34" charset="0"/>
                <a:cs typeface="Calibri" panose="020F0502020204030204" pitchFamily="34" charset="0"/>
              </a:rPr>
              <a:t>?</a:t>
            </a:r>
            <a:endParaRPr lang="en-GB" sz="4000">
              <a:effectLst/>
              <a:latin typeface="Arial Rounded MT Bold" panose="020F07040305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200">
                <a:effectLst/>
                <a:latin typeface="Arial Rounded MT Bold" panose="020F0704030504030204" pitchFamily="34" charset="0"/>
                <a:ea typeface="Calibri" panose="020F0502020204030204" pitchFamily="34" charset="0"/>
                <a:cs typeface="Calibri" panose="020F0502020204030204" pitchFamily="34" charset="0"/>
              </a:rPr>
              <a:t> </a:t>
            </a:r>
            <a:endParaRPr lang="en-GB" sz="4000">
              <a:effectLst/>
              <a:latin typeface="Arial Rounded MT Bold" panose="020F07040305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20996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63720" y="1030585"/>
            <a:ext cx="8008883" cy="156966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GB" sz="4800" b="1" u="sng" dirty="0" smtClean="0">
                <a:latin typeface="Arial Rounded MT Bold" panose="020F0704030504030204" pitchFamily="34" charset="0"/>
              </a:rPr>
              <a:t>Teleological ethics: Utilitarianism</a:t>
            </a:r>
            <a:endParaRPr lang="en-GB" sz="4800" dirty="0">
              <a:latin typeface="Arial Rounded MT Bold" panose="020F0704030504030204" pitchFamily="34" charset="0"/>
            </a:endParaRPr>
          </a:p>
        </p:txBody>
      </p:sp>
    </p:spTree>
    <p:extLst>
      <p:ext uri="{BB962C8B-B14F-4D97-AF65-F5344CB8AC3E}">
        <p14:creationId xmlns:p14="http://schemas.microsoft.com/office/powerpoint/2010/main" val="1940455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24114" y="404813"/>
            <a:ext cx="7704137" cy="830262"/>
          </a:xfrm>
          <a:prstGeom prst="rect">
            <a:avLst/>
          </a:prstGeom>
          <a:ln/>
        </p:spPr>
        <p:style>
          <a:lnRef idx="2">
            <a:schemeClr val="accent6"/>
          </a:lnRef>
          <a:fillRef idx="1">
            <a:schemeClr val="lt1"/>
          </a:fillRef>
          <a:effectRef idx="0">
            <a:schemeClr val="accent6"/>
          </a:effectRef>
          <a:fontRef idx="minor">
            <a:schemeClr val="dk1"/>
          </a:fontRef>
        </p:style>
        <p:txBody>
          <a:bodyPr>
            <a:spAutoFit/>
          </a:bodyPr>
          <a:lstStyle/>
          <a:p>
            <a:pPr algn="ctr">
              <a:defRPr/>
            </a:pPr>
            <a:r>
              <a:rPr lang="en-GB" sz="2400" dirty="0">
                <a:latin typeface="Arial Rounded MT Bold" panose="020F0704030504030204" pitchFamily="34" charset="0"/>
              </a:rPr>
              <a:t>Probably the most famous </a:t>
            </a:r>
            <a:r>
              <a:rPr lang="en-GB" sz="2400" u="sng" dirty="0">
                <a:latin typeface="Arial Rounded MT Bold" panose="020F0704030504030204" pitchFamily="34" charset="0"/>
              </a:rPr>
              <a:t>teleological ethical theory.</a:t>
            </a:r>
          </a:p>
        </p:txBody>
      </p:sp>
      <p:sp>
        <p:nvSpPr>
          <p:cNvPr id="4" name="TextBox 3"/>
          <p:cNvSpPr txBox="1"/>
          <p:nvPr/>
        </p:nvSpPr>
        <p:spPr>
          <a:xfrm>
            <a:off x="2424114" y="1700213"/>
            <a:ext cx="7704137" cy="461962"/>
          </a:xfrm>
          <a:prstGeom prst="rect">
            <a:avLst/>
          </a:prstGeom>
          <a:ln/>
        </p:spPr>
        <p:style>
          <a:lnRef idx="2">
            <a:schemeClr val="accent6"/>
          </a:lnRef>
          <a:fillRef idx="1">
            <a:schemeClr val="lt1"/>
          </a:fillRef>
          <a:effectRef idx="0">
            <a:schemeClr val="accent6"/>
          </a:effectRef>
          <a:fontRef idx="minor">
            <a:schemeClr val="dk1"/>
          </a:fontRef>
        </p:style>
        <p:txBody>
          <a:bodyPr>
            <a:spAutoFit/>
          </a:bodyPr>
          <a:lstStyle/>
          <a:p>
            <a:pPr algn="ctr">
              <a:defRPr/>
            </a:pPr>
            <a:r>
              <a:rPr lang="en-GB" sz="2400" u="sng" dirty="0">
                <a:latin typeface="Arial Rounded MT Bold" panose="020F0704030504030204" pitchFamily="34" charset="0"/>
              </a:rPr>
              <a:t>British in origin</a:t>
            </a:r>
            <a:r>
              <a:rPr lang="en-GB" sz="2400" dirty="0">
                <a:latin typeface="Arial Rounded MT Bold" panose="020F0704030504030204" pitchFamily="34" charset="0"/>
              </a:rPr>
              <a:t>. </a:t>
            </a:r>
          </a:p>
        </p:txBody>
      </p:sp>
      <p:sp>
        <p:nvSpPr>
          <p:cNvPr id="5" name="TextBox 4"/>
          <p:cNvSpPr txBox="1"/>
          <p:nvPr/>
        </p:nvSpPr>
        <p:spPr>
          <a:xfrm>
            <a:off x="2424114" y="2636838"/>
            <a:ext cx="7704137" cy="3232150"/>
          </a:xfrm>
          <a:prstGeom prst="rect">
            <a:avLst/>
          </a:prstGeom>
          <a:ln/>
        </p:spPr>
        <p:style>
          <a:lnRef idx="2">
            <a:schemeClr val="accent6"/>
          </a:lnRef>
          <a:fillRef idx="1">
            <a:schemeClr val="lt1"/>
          </a:fillRef>
          <a:effectRef idx="0">
            <a:schemeClr val="accent6"/>
          </a:effectRef>
          <a:fontRef idx="minor">
            <a:schemeClr val="dk1"/>
          </a:fontRef>
        </p:style>
        <p:txBody>
          <a:bodyPr>
            <a:spAutoFit/>
          </a:bodyPr>
          <a:lstStyle/>
          <a:p>
            <a:pPr algn="ctr">
              <a:defRPr/>
            </a:pPr>
            <a:r>
              <a:rPr lang="en-GB" sz="2400" dirty="0">
                <a:latin typeface="Arial Rounded MT Bold" panose="020F0704030504030204" pitchFamily="34" charset="0"/>
              </a:rPr>
              <a:t>Two main ‘groups’.</a:t>
            </a:r>
          </a:p>
          <a:p>
            <a:pPr algn="ctr">
              <a:defRPr/>
            </a:pPr>
            <a:endParaRPr lang="en-GB" sz="2400" dirty="0">
              <a:latin typeface="Arial Rounded MT Bold" panose="020F0704030504030204" pitchFamily="34" charset="0"/>
            </a:endParaRPr>
          </a:p>
          <a:p>
            <a:pPr marL="342900" indent="-342900" algn="ctr">
              <a:buFont typeface="Arial" panose="020B0604020202020204" pitchFamily="34" charset="0"/>
              <a:buChar char="•"/>
              <a:defRPr/>
            </a:pPr>
            <a:r>
              <a:rPr lang="en-GB" sz="2400" u="sng" dirty="0">
                <a:latin typeface="Arial Rounded MT Bold" panose="020F0704030504030204" pitchFamily="34" charset="0"/>
              </a:rPr>
              <a:t>Theological Utilitarians</a:t>
            </a:r>
            <a:r>
              <a:rPr lang="en-GB" sz="2400" dirty="0">
                <a:latin typeface="Arial Rounded MT Bold" panose="020F0704030504030204" pitchFamily="34" charset="0"/>
              </a:rPr>
              <a:t>: John Gay and William Paley</a:t>
            </a:r>
          </a:p>
          <a:p>
            <a:pPr algn="ctr">
              <a:defRPr/>
            </a:pPr>
            <a:endParaRPr lang="en-GB" sz="2400" dirty="0">
              <a:latin typeface="Arial Rounded MT Bold" panose="020F0704030504030204" pitchFamily="34" charset="0"/>
            </a:endParaRPr>
          </a:p>
          <a:p>
            <a:pPr marL="342900" indent="-342900" algn="ctr">
              <a:buFont typeface="Arial" panose="020B0604020202020204" pitchFamily="34" charset="0"/>
              <a:buChar char="•"/>
              <a:defRPr/>
            </a:pPr>
            <a:r>
              <a:rPr lang="en-GB" sz="2800" b="1" u="sng" dirty="0">
                <a:latin typeface="Arial Rounded MT Bold" panose="020F0704030504030204" pitchFamily="34" charset="0"/>
              </a:rPr>
              <a:t>Classical Utilitarians</a:t>
            </a:r>
            <a:r>
              <a:rPr lang="en-GB" sz="2800" b="1" dirty="0">
                <a:latin typeface="Arial Rounded MT Bold" panose="020F0704030504030204" pitchFamily="34" charset="0"/>
              </a:rPr>
              <a:t>: Jeremy Bentham (1748-1832) and John Stuart Mill (1806- 1873)</a:t>
            </a:r>
          </a:p>
        </p:txBody>
      </p:sp>
    </p:spTree>
    <p:extLst>
      <p:ext uri="{BB962C8B-B14F-4D97-AF65-F5344CB8AC3E}">
        <p14:creationId xmlns:p14="http://schemas.microsoft.com/office/powerpoint/2010/main" val="6605953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836</Words>
  <Application>Microsoft Office PowerPoint</Application>
  <PresentationFormat>Widescreen</PresentationFormat>
  <Paragraphs>69</Paragraphs>
  <Slides>14</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Arial Rounded MT Bold</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L.Roach</dc:creator>
  <cp:lastModifiedBy>L.Roach</cp:lastModifiedBy>
  <cp:revision>24</cp:revision>
  <dcterms:created xsi:type="dcterms:W3CDTF">2019-05-02T10:27:31Z</dcterms:created>
  <dcterms:modified xsi:type="dcterms:W3CDTF">2021-05-21T13:21:25Z</dcterms:modified>
</cp:coreProperties>
</file>